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61" r:id="rId2"/>
    <p:sldId id="362" r:id="rId3"/>
    <p:sldId id="360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83" r:id="rId19"/>
    <p:sldId id="284" r:id="rId20"/>
    <p:sldId id="285" r:id="rId21"/>
    <p:sldId id="340" r:id="rId22"/>
    <p:sldId id="334" r:id="rId23"/>
    <p:sldId id="258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BB280-803B-4529-93C8-1006B660CBA8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98C6B-690E-417E-B0AF-2839B8CB70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66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98C6B-690E-417E-B0AF-2839B8CB701B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2566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98C6B-690E-417E-B0AF-2839B8CB701B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9584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FAA7-458D-45DA-8553-1D2CD30D98A7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EEF-25D6-46F8-8514-6BEDA3F1683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FAA7-458D-45DA-8553-1D2CD30D98A7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EEF-25D6-46F8-8514-6BEDA3F1683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FAA7-458D-45DA-8553-1D2CD30D98A7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EEF-25D6-46F8-8514-6BEDA3F1683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FAA7-458D-45DA-8553-1D2CD30D98A7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EEF-25D6-46F8-8514-6BEDA3F1683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FAA7-458D-45DA-8553-1D2CD30D98A7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EEF-25D6-46F8-8514-6BEDA3F1683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FAA7-458D-45DA-8553-1D2CD30D98A7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EEF-25D6-46F8-8514-6BEDA3F1683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FAA7-458D-45DA-8553-1D2CD30D98A7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EEF-25D6-46F8-8514-6BEDA3F1683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FAA7-458D-45DA-8553-1D2CD30D98A7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EEF-25D6-46F8-8514-6BEDA3F1683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FAA7-458D-45DA-8553-1D2CD30D98A7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EEF-25D6-46F8-8514-6BEDA3F1683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FAA7-458D-45DA-8553-1D2CD30D98A7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EEF-25D6-46F8-8514-6BEDA3F1683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FAA7-458D-45DA-8553-1D2CD30D98A7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EEF-25D6-46F8-8514-6BEDA3F1683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EFAA7-458D-45DA-8553-1D2CD30D98A7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A5EEF-25D6-46F8-8514-6BEDA3F1683B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203" y="-5418"/>
            <a:ext cx="9146203" cy="6861176"/>
          </a:xfrm>
          <a:prstGeom prst="rect">
            <a:avLst/>
          </a:pr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5556" y="1268760"/>
            <a:ext cx="7992888" cy="4505627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endParaRPr lang="pl-PL" sz="3600" b="1" dirty="0">
              <a:latin typeface="Lato" pitchFamily="34" charset="0"/>
              <a:ea typeface="Lato" pitchFamily="34" charset="0"/>
              <a:cs typeface="Lato" pitchFamily="34" charset="0"/>
            </a:endParaRPr>
          </a:p>
          <a:p>
            <a:pPr algn="ctr">
              <a:buNone/>
              <a:defRPr/>
            </a:pPr>
            <a:r>
              <a:rPr lang="pl-PL" sz="3600" b="1" dirty="0">
                <a:latin typeface="Lato" pitchFamily="34" charset="0"/>
                <a:ea typeface="Lato" pitchFamily="34" charset="0"/>
                <a:cs typeface="Lato" pitchFamily="34" charset="0"/>
              </a:rPr>
              <a:t>Czasowa zmiana organizacji ruchu </a:t>
            </a:r>
            <a:br>
              <a:rPr lang="pl-PL" sz="3600" b="1" dirty="0">
                <a:latin typeface="Lato" pitchFamily="34" charset="0"/>
                <a:ea typeface="Lato" pitchFamily="34" charset="0"/>
                <a:cs typeface="Lato" pitchFamily="34" charset="0"/>
              </a:rPr>
            </a:br>
            <a:br>
              <a:rPr lang="pl-PL" sz="3600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</a:br>
            <a:r>
              <a:rPr lang="pl-PL" sz="3600" b="1" dirty="0">
                <a:latin typeface="Lato" pitchFamily="34" charset="0"/>
                <a:ea typeface="Lato" pitchFamily="34" charset="0"/>
                <a:cs typeface="Lato" pitchFamily="34" charset="0"/>
              </a:rPr>
              <a:t>Wszystkich Świętych  2022 r.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634737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92858"/>
            <a:ext cx="6120680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</a:t>
            </a:r>
            <a:r>
              <a:rPr lang="pl-PL" sz="3200" b="1" dirty="0" err="1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Batowicki</a:t>
            </a:r>
            <a:endParaRPr lang="pl-PL" sz="3200" b="1" dirty="0">
              <a:solidFill>
                <a:srgbClr val="006CB7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242010"/>
            <a:ext cx="7920880" cy="513931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pl-PL" altLang="pl-PL" sz="2000" b="1" u="sng" dirty="0">
                <a:latin typeface="Calibri" panose="020F0502020204030204" pitchFamily="34" charset="0"/>
              </a:rPr>
              <a:t>ulica Strzelców</a:t>
            </a:r>
          </a:p>
          <a:p>
            <a:pPr>
              <a:buNone/>
            </a:pPr>
            <a:r>
              <a:rPr lang="pl-PL" altLang="pl-PL" sz="2000" dirty="0">
                <a:latin typeface="Calibri" panose="020F0502020204030204" pitchFamily="34" charset="0"/>
              </a:rPr>
              <a:t>zmiany w organizacji ruchu obowiązujące </a:t>
            </a:r>
            <a:r>
              <a:rPr lang="pl-PL" altLang="pl-PL" sz="2000" dirty="0">
                <a:solidFill>
                  <a:srgbClr val="FF0000"/>
                </a:solidFill>
                <a:latin typeface="Calibri" panose="020F0502020204030204" pitchFamily="34" charset="0"/>
              </a:rPr>
              <a:t>od godz. 6.30 w dniu 1 listopada: </a:t>
            </a:r>
            <a:endParaRPr lang="pl-PL" altLang="pl-PL" sz="2000" dirty="0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altLang="pl-PL" sz="2000" dirty="0">
                <a:latin typeface="Calibri" panose="020F0502020204030204" pitchFamily="34" charset="0"/>
              </a:rPr>
              <a:t>ruch ogólny na ul. Strzelców  dopuszczony wyłącznie od ul. Powstańców w kierunku Ronda Barei;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altLang="pl-PL" sz="2000" dirty="0">
                <a:latin typeface="Calibri" panose="020F0502020204030204" pitchFamily="34" charset="0"/>
              </a:rPr>
              <a:t>w przeciwnym kierunku dopuszczone wyłącznie pojazdy: komunikacji zbiorowej, rowery, taxi i pojazdy posiadające zezwolenie ZDMK.</a:t>
            </a:r>
          </a:p>
          <a:p>
            <a:pPr>
              <a:buNone/>
              <a:defRPr/>
            </a:pPr>
            <a:r>
              <a:rPr lang="pl-PL" sz="2000" b="1" dirty="0"/>
              <a:t>Parking:</a:t>
            </a:r>
          </a:p>
          <a:p>
            <a:pPr marL="627063" lvl="1" indent="-269875">
              <a:buFont typeface="Arial" panose="020B0604020202020204" pitchFamily="34" charset="0"/>
              <a:buChar char="•"/>
              <a:defRPr/>
            </a:pPr>
            <a:r>
              <a:rPr lang="pl-PL" sz="2000" dirty="0"/>
              <a:t>ulica Rozrywka - dojazd przez ulicę Powstańców i Strzelców. Wyjazd do ul. Strzelców i ul. Bohomolca. </a:t>
            </a:r>
          </a:p>
        </p:txBody>
      </p:sp>
    </p:spTree>
    <p:extLst>
      <p:ext uri="{BB962C8B-B14F-4D97-AF65-F5344CB8AC3E}">
        <p14:creationId xmlns:p14="http://schemas.microsoft.com/office/powerpoint/2010/main" val="178841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5075" y="492515"/>
            <a:ext cx="6099373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</a:t>
            </a:r>
            <a:r>
              <a:rPr lang="pl-PL" sz="3200" b="1" dirty="0" err="1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Batowicki</a:t>
            </a:r>
            <a:endParaRPr lang="pl-PL" sz="3200" b="1" dirty="0">
              <a:solidFill>
                <a:srgbClr val="006CB7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pic>
        <p:nvPicPr>
          <p:cNvPr id="37" name="Symbol zastępczy zawartości 28" descr="batowicki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00250" y="1390650"/>
            <a:ext cx="4746625" cy="4789488"/>
          </a:xfrm>
          <a:prstGeom prst="rect">
            <a:avLst/>
          </a:prstGeom>
        </p:spPr>
      </p:pic>
      <p:sp>
        <p:nvSpPr>
          <p:cNvPr id="38" name="Schemat blokowy: operacja sumowania 37"/>
          <p:cNvSpPr/>
          <p:nvPr/>
        </p:nvSpPr>
        <p:spPr>
          <a:xfrm>
            <a:off x="1928813" y="3429000"/>
            <a:ext cx="285750" cy="285750"/>
          </a:xfrm>
          <a:prstGeom prst="flowChartSummingJunction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solidFill>
                <a:schemeClr val="tx1"/>
              </a:solidFill>
            </a:endParaRPr>
          </a:p>
        </p:txBody>
      </p:sp>
      <p:pic>
        <p:nvPicPr>
          <p:cNvPr id="39" name="Obraz 18" descr="d-18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4286250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Obraz 24" descr="d-15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3643313"/>
            <a:ext cx="261938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Obraz 25" descr="d-15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1785938"/>
            <a:ext cx="261937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Dowolny kształt 43"/>
          <p:cNvSpPr/>
          <p:nvPr/>
        </p:nvSpPr>
        <p:spPr>
          <a:xfrm>
            <a:off x="2894013" y="1739900"/>
            <a:ext cx="3648075" cy="2636838"/>
          </a:xfrm>
          <a:custGeom>
            <a:avLst/>
            <a:gdLst>
              <a:gd name="connsiteX0" fmla="*/ 0 w 3648723"/>
              <a:gd name="connsiteY0" fmla="*/ 1438183 h 2636668"/>
              <a:gd name="connsiteX1" fmla="*/ 2050742 w 3648723"/>
              <a:gd name="connsiteY1" fmla="*/ 506027 h 2636668"/>
              <a:gd name="connsiteX2" fmla="*/ 3648723 w 3648723"/>
              <a:gd name="connsiteY2" fmla="*/ 0 h 2636668"/>
              <a:gd name="connsiteX3" fmla="*/ 3524435 w 3648723"/>
              <a:gd name="connsiteY3" fmla="*/ 923278 h 2636668"/>
              <a:gd name="connsiteX4" fmla="*/ 2539014 w 3648723"/>
              <a:gd name="connsiteY4" fmla="*/ 1216241 h 2636668"/>
              <a:gd name="connsiteX5" fmla="*/ 656948 w 3648723"/>
              <a:gd name="connsiteY5" fmla="*/ 2636668 h 2636668"/>
              <a:gd name="connsiteX6" fmla="*/ 292963 w 3648723"/>
              <a:gd name="connsiteY6" fmla="*/ 2317072 h 2636668"/>
              <a:gd name="connsiteX7" fmla="*/ 0 w 3648723"/>
              <a:gd name="connsiteY7" fmla="*/ 1438183 h 263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48723" h="2636668">
                <a:moveTo>
                  <a:pt x="0" y="1438183"/>
                </a:moveTo>
                <a:lnTo>
                  <a:pt x="2050742" y="506027"/>
                </a:lnTo>
                <a:lnTo>
                  <a:pt x="3648723" y="0"/>
                </a:lnTo>
                <a:lnTo>
                  <a:pt x="3524435" y="923278"/>
                </a:lnTo>
                <a:lnTo>
                  <a:pt x="2539014" y="1216241"/>
                </a:lnTo>
                <a:lnTo>
                  <a:pt x="656948" y="2636668"/>
                </a:lnTo>
                <a:lnTo>
                  <a:pt x="292963" y="2317072"/>
                </a:lnTo>
                <a:lnTo>
                  <a:pt x="0" y="1438183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 anchorCtr="1"/>
          <a:lstStyle/>
          <a:p>
            <a:pPr algn="ctr" eaLnBrk="1" hangingPunct="1">
              <a:defRPr/>
            </a:pPr>
            <a:endParaRPr lang="pl-PL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pole tekstowe 31"/>
          <p:cNvSpPr txBox="1">
            <a:spLocks noChangeArrowheads="1"/>
          </p:cNvSpPr>
          <p:nvPr/>
        </p:nvSpPr>
        <p:spPr bwMode="auto">
          <a:xfrm rot="20097842">
            <a:off x="3213100" y="2752725"/>
            <a:ext cx="2943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8DB3E2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DB3E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8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Cmentarz Batowicki</a:t>
            </a:r>
          </a:p>
        </p:txBody>
      </p:sp>
      <p:sp>
        <p:nvSpPr>
          <p:cNvPr id="47" name="Schemat blokowy: łącznik 46"/>
          <p:cNvSpPr/>
          <p:nvPr/>
        </p:nvSpPr>
        <p:spPr>
          <a:xfrm>
            <a:off x="2541587" y="3004858"/>
            <a:ext cx="285750" cy="28575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8" name="Schemat blokowy: łącznik 47"/>
          <p:cNvSpPr/>
          <p:nvPr/>
        </p:nvSpPr>
        <p:spPr>
          <a:xfrm>
            <a:off x="6675438" y="1352550"/>
            <a:ext cx="285750" cy="28575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9" name="Schemat blokowy: łącznik 48"/>
          <p:cNvSpPr/>
          <p:nvPr/>
        </p:nvSpPr>
        <p:spPr>
          <a:xfrm>
            <a:off x="3016250" y="3937000"/>
            <a:ext cx="285750" cy="28575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50" name="Obraz 25" descr="d-15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550" y="1558925"/>
            <a:ext cx="26035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Schemat blokowy: łącznik 50"/>
          <p:cNvSpPr/>
          <p:nvPr/>
        </p:nvSpPr>
        <p:spPr>
          <a:xfrm>
            <a:off x="2770188" y="3236913"/>
            <a:ext cx="285750" cy="28575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id="{27B50185-00F3-47A1-AD73-E9432FC87E38}"/>
              </a:ext>
            </a:extLst>
          </p:cNvPr>
          <p:cNvCxnSpPr/>
          <p:nvPr/>
        </p:nvCxnSpPr>
        <p:spPr>
          <a:xfrm>
            <a:off x="2373473" y="3500438"/>
            <a:ext cx="358428" cy="1009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DE08D44B-C8A3-4A7F-9A09-528989E7042B}"/>
              </a:ext>
            </a:extLst>
          </p:cNvPr>
          <p:cNvCxnSpPr>
            <a:cxnSpLocks/>
          </p:cNvCxnSpPr>
          <p:nvPr/>
        </p:nvCxnSpPr>
        <p:spPr>
          <a:xfrm flipH="1">
            <a:off x="2397589" y="5068627"/>
            <a:ext cx="465798" cy="764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chemat blokowy: operacja sumowania 25">
            <a:extLst>
              <a:ext uri="{FF2B5EF4-FFF2-40B4-BE49-F238E27FC236}">
                <a16:creationId xmlns:a16="http://schemas.microsoft.com/office/drawing/2014/main" id="{CAC8C831-1483-4C29-ABEC-2393F4D224CA}"/>
              </a:ext>
            </a:extLst>
          </p:cNvPr>
          <p:cNvSpPr/>
          <p:nvPr/>
        </p:nvSpPr>
        <p:spPr>
          <a:xfrm>
            <a:off x="4230687" y="2279359"/>
            <a:ext cx="285750" cy="285750"/>
          </a:xfrm>
          <a:prstGeom prst="flowChartSummingJunction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5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92858"/>
            <a:ext cx="6120680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</a:t>
            </a:r>
            <a:r>
              <a:rPr lang="pl-PL" sz="3200" b="1" dirty="0" err="1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Grębałowski</a:t>
            </a:r>
            <a:endParaRPr lang="pl-PL" sz="3200" b="1" dirty="0">
              <a:solidFill>
                <a:srgbClr val="006CB7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5043EAD8-EC50-4878-AD6D-BF36869E8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pl-PL" sz="2000" b="1" u="sng" dirty="0">
                <a:latin typeface="+mj-lt"/>
              </a:rPr>
              <a:t>ulica Kocmyrzowska</a:t>
            </a:r>
          </a:p>
          <a:p>
            <a:pPr marL="539750" lvl="1" indent="-18256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pozostawiony ruch dwukierunkowy na ul. Kocmyrzowskiej;</a:t>
            </a:r>
            <a:r>
              <a:rPr lang="pl-PL" altLang="pl-PL" sz="2000" dirty="0">
                <a:latin typeface="+mj-lt"/>
              </a:rPr>
              <a:t> </a:t>
            </a:r>
          </a:p>
          <a:p>
            <a:pPr marL="539750" lvl="1" indent="-18256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w dniu </a:t>
            </a:r>
            <a:r>
              <a:rPr lang="pl-PL" sz="2000" dirty="0">
                <a:solidFill>
                  <a:srgbClr val="FF0000"/>
                </a:solidFill>
                <a:latin typeface="+mj-lt"/>
              </a:rPr>
              <a:t>1 listopada w godz. 6.30-20.00  </a:t>
            </a:r>
            <a:r>
              <a:rPr lang="pl-PL" sz="2000" dirty="0">
                <a:latin typeface="+mj-lt"/>
              </a:rPr>
              <a:t>wyznaczone parkowanie równoległe jednostronne na odcinku od ulicy Darwina do ulicy Architektów,</a:t>
            </a:r>
            <a:r>
              <a:rPr lang="pl-PL" sz="2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pl-PL" sz="2000" dirty="0">
                <a:latin typeface="+mj-lt"/>
              </a:rPr>
              <a:t>po przeciwnej stronie ulicy zakaz zatrzymywania się.</a:t>
            </a:r>
          </a:p>
        </p:txBody>
      </p:sp>
    </p:spTree>
    <p:extLst>
      <p:ext uri="{BB962C8B-B14F-4D97-AF65-F5344CB8AC3E}">
        <p14:creationId xmlns:p14="http://schemas.microsoft.com/office/powerpoint/2010/main" val="3757598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92858"/>
            <a:ext cx="6120680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</a:t>
            </a:r>
            <a:r>
              <a:rPr lang="pl-PL" sz="3200" b="1" dirty="0" err="1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Grębałowski</a:t>
            </a:r>
            <a:endParaRPr lang="pl-PL" sz="3200" b="1" dirty="0">
              <a:solidFill>
                <a:srgbClr val="006CB7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3B2D1204-C0A4-4241-8566-EA657B4A8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7931224" cy="4641379"/>
          </a:xfrm>
        </p:spPr>
        <p:txBody>
          <a:bodyPr>
            <a:noAutofit/>
          </a:bodyPr>
          <a:lstStyle/>
          <a:p>
            <a:pPr marL="0" lvl="1" indent="0" algn="just">
              <a:buSzPct val="95000"/>
              <a:buNone/>
              <a:defRPr/>
            </a:pPr>
            <a:r>
              <a:rPr lang="pl-PL" sz="2000" b="1" u="sng" dirty="0">
                <a:latin typeface="+mj-lt"/>
              </a:rPr>
              <a:t>ulica Poległych w Krzesławicach</a:t>
            </a:r>
          </a:p>
          <a:p>
            <a:pPr marL="342900" lvl="1" indent="-34290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pl-PL" sz="2100" dirty="0">
                <a:latin typeface="+mj-lt"/>
              </a:rPr>
              <a:t>wprowadzony jeden kierunek ruchu od ulicy Zielony Jar do ulicy Kocmyrzowskiej  </a:t>
            </a:r>
            <a:r>
              <a:rPr lang="pl-PL" sz="2100" dirty="0">
                <a:solidFill>
                  <a:srgbClr val="FF0000"/>
                </a:solidFill>
                <a:latin typeface="+mj-lt"/>
              </a:rPr>
              <a:t>od godz. 6.30 w  01.11.2022 r.; </a:t>
            </a:r>
          </a:p>
          <a:p>
            <a:pPr marL="342900" lvl="1" indent="-34290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pl-PL" sz="2100" dirty="0">
                <a:solidFill>
                  <a:srgbClr val="FF0000"/>
                </a:solidFill>
                <a:latin typeface="+mj-lt"/>
              </a:rPr>
              <a:t>w dniu 01.11.2022 r. w godz. 6.30-20.00 </a:t>
            </a:r>
            <a:r>
              <a:rPr lang="pl-PL" sz="2100" dirty="0">
                <a:latin typeface="+mj-lt"/>
              </a:rPr>
              <a:t>pomiędzy ul. Zielony Jar a ul. Kocmyrzowską po lewej stronie wyznaczone  parkowanie skośne;</a:t>
            </a:r>
          </a:p>
          <a:p>
            <a:pPr marL="0" lvl="1" indent="0" algn="just">
              <a:buSzPct val="95000"/>
              <a:buNone/>
              <a:defRPr/>
            </a:pPr>
            <a:r>
              <a:rPr lang="pl-PL" sz="2100" b="1" u="sng" dirty="0">
                <a:latin typeface="+mj-lt"/>
              </a:rPr>
              <a:t>ulica Darwina </a:t>
            </a:r>
          </a:p>
          <a:p>
            <a:pPr marL="342900" lvl="1" indent="-34290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j-lt"/>
              </a:rPr>
              <a:t>wyłączona z ruchu na odcinku od ulicy Kocmyrzowskiej do ulicy Blokowej  </a:t>
            </a:r>
            <a:r>
              <a:rPr lang="pl-PL" sz="2000" dirty="0">
                <a:solidFill>
                  <a:srgbClr val="FF0000"/>
                </a:solidFill>
                <a:latin typeface="+mj-lt"/>
              </a:rPr>
              <a:t>od godz. 6.30 w dniu 1.11.2022 r.;</a:t>
            </a:r>
          </a:p>
          <a:p>
            <a:pPr marL="342900" lvl="1" indent="-34290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pl-PL" altLang="pl-PL" sz="2000" dirty="0">
                <a:latin typeface="+mj-lt"/>
              </a:rPr>
              <a:t>dopuszczeni do wjazdu: </a:t>
            </a:r>
          </a:p>
          <a:p>
            <a:pPr marL="896938" lvl="2" indent="-269875">
              <a:buFont typeface="Wingdings" panose="05000000000000000000" pitchFamily="2" charset="2"/>
              <a:buChar char="§"/>
            </a:pPr>
            <a:r>
              <a:rPr lang="pl-PL" altLang="pl-PL" sz="2000" dirty="0">
                <a:latin typeface="+mj-lt"/>
              </a:rPr>
              <a:t>komunikacja zbiorowa, taxi, niepełnosprawni,</a:t>
            </a:r>
            <a:r>
              <a:rPr lang="pl-PL" altLang="pl-PL" sz="2000" dirty="0">
                <a:solidFill>
                  <a:srgbClr val="FFC000"/>
                </a:solidFill>
                <a:latin typeface="+mj-lt"/>
              </a:rPr>
              <a:t> </a:t>
            </a:r>
            <a:r>
              <a:rPr lang="pl-PL" altLang="pl-PL" sz="2000" dirty="0">
                <a:latin typeface="+mj-lt"/>
              </a:rPr>
              <a:t>pojazdy posiadające zezwolenie ZDMK;</a:t>
            </a:r>
          </a:p>
        </p:txBody>
      </p:sp>
    </p:spTree>
    <p:extLst>
      <p:ext uri="{BB962C8B-B14F-4D97-AF65-F5344CB8AC3E}">
        <p14:creationId xmlns:p14="http://schemas.microsoft.com/office/powerpoint/2010/main" val="459619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92858"/>
            <a:ext cx="6120680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</a:t>
            </a:r>
            <a:r>
              <a:rPr lang="pl-PL" sz="3200" b="1" dirty="0" err="1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Grębałowski</a:t>
            </a:r>
            <a:endParaRPr lang="pl-PL" sz="3200" b="1" dirty="0">
              <a:solidFill>
                <a:srgbClr val="006CB7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42010"/>
            <a:ext cx="8064896" cy="4707270"/>
          </a:xfrm>
        </p:spPr>
        <p:txBody>
          <a:bodyPr>
            <a:noAutofit/>
          </a:bodyPr>
          <a:lstStyle/>
          <a:p>
            <a:pPr marL="0" indent="0">
              <a:buClr>
                <a:schemeClr val="accent3"/>
              </a:buClr>
              <a:buNone/>
              <a:defRPr/>
            </a:pPr>
            <a:r>
              <a:rPr lang="pl-PL" sz="2000" b="1" u="sng" dirty="0"/>
              <a:t>ulica Blokowa </a:t>
            </a:r>
          </a:p>
          <a:p>
            <a:pPr>
              <a:defRPr/>
            </a:pPr>
            <a:r>
              <a:rPr lang="pl-PL" sz="2000" dirty="0">
                <a:solidFill>
                  <a:srgbClr val="FF0000"/>
                </a:solidFill>
                <a:latin typeface="+mj-lt"/>
              </a:rPr>
              <a:t>w dniu 01.11.2022 r. od godz. 6.30 zakaz wjazdu w ul. Blokową od ul. Łowińskiego;</a:t>
            </a:r>
          </a:p>
          <a:p>
            <a:pPr marL="0" lvl="1" indent="0" algn="just">
              <a:buSzPct val="95000"/>
              <a:buNone/>
              <a:defRPr/>
            </a:pPr>
            <a:r>
              <a:rPr lang="pl-PL" altLang="pl-PL" sz="2000" dirty="0">
                <a:latin typeface="+mj-lt"/>
              </a:rPr>
              <a:t>Dopuszczeni do wjazdu: </a:t>
            </a:r>
          </a:p>
          <a:p>
            <a:pPr marL="896938" lvl="2" indent="-269875">
              <a:buFont typeface="Wingdings" panose="05000000000000000000" pitchFamily="2" charset="2"/>
              <a:buChar char="§"/>
            </a:pPr>
            <a:r>
              <a:rPr lang="pl-PL" altLang="pl-PL" sz="2000" dirty="0">
                <a:latin typeface="+mj-lt"/>
              </a:rPr>
              <a:t>komunikacja zbiorowa, taxi;</a:t>
            </a:r>
          </a:p>
          <a:p>
            <a:pPr marL="896938" lvl="2" indent="-269875">
              <a:buFont typeface="Wingdings" panose="05000000000000000000" pitchFamily="2" charset="2"/>
              <a:buChar char="§"/>
            </a:pPr>
            <a:r>
              <a:rPr lang="pl-PL" altLang="pl-PL" sz="2000" dirty="0">
                <a:latin typeface="+mj-lt"/>
              </a:rPr>
              <a:t>mieszkańcy os. Lubocza, os. Wadów;</a:t>
            </a:r>
          </a:p>
          <a:p>
            <a:pPr marL="896938" lvl="2" indent="-269875">
              <a:buFont typeface="Wingdings" panose="05000000000000000000" pitchFamily="2" charset="2"/>
              <a:buChar char="§"/>
            </a:pPr>
            <a:r>
              <a:rPr lang="pl-PL" altLang="pl-PL" sz="2000" dirty="0">
                <a:latin typeface="+mj-lt"/>
              </a:rPr>
              <a:t>pojazdy posiadające zezwolenie ZDMK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endParaRPr lang="pl-PL" sz="2000" i="1" dirty="0">
              <a:latin typeface="+mj-lt"/>
            </a:endParaRP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pl-PL" sz="2000" b="1" dirty="0">
                <a:latin typeface="+mj-lt"/>
              </a:rPr>
              <a:t>Parking dla uprawnionych wyznaczony przed bramą główną i boczną cmentarza:</a:t>
            </a:r>
            <a:endParaRPr lang="pl-PL" sz="2000" dirty="0"/>
          </a:p>
          <a:p>
            <a:pPr marL="538163" lvl="1" indent="-27305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pl-PL" sz="2000" dirty="0"/>
              <a:t>dojazd do parkingu od ul. Kocmyrzowskiej i od strony </a:t>
            </a:r>
            <a:br>
              <a:rPr lang="pl-PL" sz="2000" dirty="0"/>
            </a:br>
            <a:r>
              <a:rPr lang="pl-PL" sz="2000" dirty="0"/>
              <a:t>ul. Blokowej;</a:t>
            </a:r>
          </a:p>
          <a:p>
            <a:pPr marL="538163" lvl="1" indent="-27305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j-lt"/>
              </a:rPr>
              <a:t>wyjazd z parkingu tylko w kierunku ul. Blokowej.</a:t>
            </a:r>
            <a:endParaRPr lang="pl-PL" altLang="pl-P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675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3" y="0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5075" y="492515"/>
            <a:ext cx="6099373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</a:t>
            </a:r>
            <a:r>
              <a:rPr lang="pl-PL" sz="3200" b="1" dirty="0" err="1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Grębałowski</a:t>
            </a:r>
            <a:endParaRPr lang="pl-PL" sz="3200" b="1" dirty="0">
              <a:solidFill>
                <a:srgbClr val="006CB7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pic>
        <p:nvPicPr>
          <p:cNvPr id="54" name="Symbol zastępczy zawartości 28" descr="grebalowski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65263" y="1287463"/>
            <a:ext cx="5734050" cy="47863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  <p:sp>
        <p:nvSpPr>
          <p:cNvPr id="2065" name="Dowolny kształt 2064"/>
          <p:cNvSpPr/>
          <p:nvPr/>
        </p:nvSpPr>
        <p:spPr>
          <a:xfrm>
            <a:off x="3484179" y="2814145"/>
            <a:ext cx="3586655" cy="1883979"/>
          </a:xfrm>
          <a:custGeom>
            <a:avLst/>
            <a:gdLst>
              <a:gd name="connsiteX0" fmla="*/ 252249 w 3586655"/>
              <a:gd name="connsiteY0" fmla="*/ 1868214 h 1883979"/>
              <a:gd name="connsiteX1" fmla="*/ 827690 w 3586655"/>
              <a:gd name="connsiteY1" fmla="*/ 1883979 h 1883979"/>
              <a:gd name="connsiteX2" fmla="*/ 1529255 w 3586655"/>
              <a:gd name="connsiteY2" fmla="*/ 1820917 h 1883979"/>
              <a:gd name="connsiteX3" fmla="*/ 1954924 w 3586655"/>
              <a:gd name="connsiteY3" fmla="*/ 1702676 h 1883979"/>
              <a:gd name="connsiteX4" fmla="*/ 3279228 w 3586655"/>
              <a:gd name="connsiteY4" fmla="*/ 1458310 h 1883979"/>
              <a:gd name="connsiteX5" fmla="*/ 3586655 w 3586655"/>
              <a:gd name="connsiteY5" fmla="*/ 1277007 h 1883979"/>
              <a:gd name="connsiteX6" fmla="*/ 3460531 w 3586655"/>
              <a:gd name="connsiteY6" fmla="*/ 591207 h 1883979"/>
              <a:gd name="connsiteX7" fmla="*/ 1852449 w 3586655"/>
              <a:gd name="connsiteY7" fmla="*/ 898634 h 1883979"/>
              <a:gd name="connsiteX8" fmla="*/ 1537138 w 3586655"/>
              <a:gd name="connsiteY8" fmla="*/ 0 h 1883979"/>
              <a:gd name="connsiteX9" fmla="*/ 0 w 3586655"/>
              <a:gd name="connsiteY9" fmla="*/ 1229710 h 1883979"/>
              <a:gd name="connsiteX10" fmla="*/ 252249 w 3586655"/>
              <a:gd name="connsiteY10" fmla="*/ 1868214 h 1883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86655" h="1883979">
                <a:moveTo>
                  <a:pt x="252249" y="1868214"/>
                </a:moveTo>
                <a:lnTo>
                  <a:pt x="827690" y="1883979"/>
                </a:lnTo>
                <a:lnTo>
                  <a:pt x="1529255" y="1820917"/>
                </a:lnTo>
                <a:lnTo>
                  <a:pt x="1954924" y="1702676"/>
                </a:lnTo>
                <a:lnTo>
                  <a:pt x="3279228" y="1458310"/>
                </a:lnTo>
                <a:lnTo>
                  <a:pt x="3586655" y="1277007"/>
                </a:lnTo>
                <a:lnTo>
                  <a:pt x="3460531" y="591207"/>
                </a:lnTo>
                <a:lnTo>
                  <a:pt x="1852449" y="898634"/>
                </a:lnTo>
                <a:lnTo>
                  <a:pt x="1537138" y="0"/>
                </a:lnTo>
                <a:lnTo>
                  <a:pt x="0" y="1229710"/>
                </a:lnTo>
                <a:lnTo>
                  <a:pt x="252249" y="186821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55" name="Obraz 20" descr="d-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78595">
            <a:off x="2212695" y="290256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Obraz 23" descr="d-17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500313"/>
            <a:ext cx="2857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Obraz 25" descr="d-1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3929063"/>
            <a:ext cx="261937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Obraz 26" descr="d-1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248" y="4349915"/>
            <a:ext cx="261938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Obraz 27" descr="d-1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5500688"/>
            <a:ext cx="261937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pole tekstowe 34"/>
          <p:cNvSpPr txBox="1">
            <a:spLocks noChangeArrowheads="1"/>
          </p:cNvSpPr>
          <p:nvPr/>
        </p:nvSpPr>
        <p:spPr bwMode="auto">
          <a:xfrm rot="20908321">
            <a:off x="3697087" y="3793614"/>
            <a:ext cx="2943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8DB3E2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DB3E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Cmentarz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Grębałowski</a:t>
            </a:r>
            <a:endParaRPr lang="pl-PL" altLang="pl-PL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3" name="Obraz 36" descr="d-17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3786188"/>
            <a:ext cx="2857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Obraz 37" descr="d-17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5286375"/>
            <a:ext cx="2857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Obraz 38" descr="d-17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5715000"/>
            <a:ext cx="2857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Obraz 39" descr="d-1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2643188"/>
            <a:ext cx="261938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Obraz 17" descr="d-18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259" y="3063368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Schemat blokowy: łącznik 67"/>
          <p:cNvSpPr/>
          <p:nvPr/>
        </p:nvSpPr>
        <p:spPr>
          <a:xfrm>
            <a:off x="2714625" y="4286250"/>
            <a:ext cx="285750" cy="28575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9" name="Schemat blokowy: łącznik 68"/>
          <p:cNvSpPr/>
          <p:nvPr/>
        </p:nvSpPr>
        <p:spPr>
          <a:xfrm>
            <a:off x="6357938" y="4214813"/>
            <a:ext cx="285750" cy="28575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0" name="Schemat blokowy: operacja sumowania 69"/>
          <p:cNvSpPr/>
          <p:nvPr/>
        </p:nvSpPr>
        <p:spPr>
          <a:xfrm>
            <a:off x="3119438" y="4537075"/>
            <a:ext cx="285750" cy="285750"/>
          </a:xfrm>
          <a:prstGeom prst="flowChartSummingJunction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solidFill>
                <a:schemeClr val="tx1"/>
              </a:solidFill>
            </a:endParaRPr>
          </a:p>
        </p:txBody>
      </p:sp>
      <p:sp>
        <p:nvSpPr>
          <p:cNvPr id="71" name="Schemat blokowy: operacja sumowania 70"/>
          <p:cNvSpPr/>
          <p:nvPr/>
        </p:nvSpPr>
        <p:spPr>
          <a:xfrm>
            <a:off x="6005539" y="4270047"/>
            <a:ext cx="285750" cy="285750"/>
          </a:xfrm>
          <a:prstGeom prst="flowChartSummingJunction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solidFill>
                <a:schemeClr val="tx1"/>
              </a:solidFill>
            </a:endParaRPr>
          </a:p>
        </p:txBody>
      </p:sp>
      <p:sp>
        <p:nvSpPr>
          <p:cNvPr id="72" name="Schemat blokowy: operacja sumowania 71"/>
          <p:cNvSpPr/>
          <p:nvPr/>
        </p:nvSpPr>
        <p:spPr>
          <a:xfrm>
            <a:off x="3924300" y="2924175"/>
            <a:ext cx="285750" cy="285750"/>
          </a:xfrm>
          <a:prstGeom prst="flowChartSummingJunction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solidFill>
                <a:schemeClr val="tx1"/>
              </a:solidFill>
            </a:endParaRPr>
          </a:p>
        </p:txBody>
      </p:sp>
      <p:pic>
        <p:nvPicPr>
          <p:cNvPr id="73" name="Obraz 26" descr="d-1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423" y="4540468"/>
            <a:ext cx="26193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Schemat blokowy: łącznik 24"/>
          <p:cNvSpPr/>
          <p:nvPr/>
        </p:nvSpPr>
        <p:spPr>
          <a:xfrm>
            <a:off x="6913563" y="5264045"/>
            <a:ext cx="285750" cy="28575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27" name="Obraz 17" descr="d-18.png">
            <a:extLst>
              <a:ext uri="{FF2B5EF4-FFF2-40B4-BE49-F238E27FC236}">
                <a16:creationId xmlns:a16="http://schemas.microsoft.com/office/drawing/2014/main" id="{EF6F3975-09A5-4E2F-96E7-E79B138E7B9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694" y="3536387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5476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92858"/>
            <a:ext cx="6120680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Podgórski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242010"/>
            <a:ext cx="7704856" cy="3987190"/>
          </a:xfrm>
        </p:spPr>
        <p:txBody>
          <a:bodyPr>
            <a:noAutofit/>
          </a:bodyPr>
          <a:lstStyle/>
          <a:p>
            <a:pPr marL="0" lvl="1" indent="0" algn="just">
              <a:buSzPct val="95000"/>
              <a:buNone/>
              <a:defRPr/>
            </a:pPr>
            <a:r>
              <a:rPr lang="pl-PL" sz="2000" dirty="0">
                <a:latin typeface="+mj-lt"/>
              </a:rPr>
              <a:t>Zmiany w organizacji ruchu obowiązujące</a:t>
            </a:r>
            <a:r>
              <a:rPr lang="pl-PL" altLang="pl-PL" sz="2000" dirty="0">
                <a:latin typeface="+mj-lt"/>
              </a:rPr>
              <a:t> od godz. </a:t>
            </a:r>
            <a:r>
              <a:rPr lang="pl-PL" altLang="pl-PL" sz="2000" dirty="0">
                <a:solidFill>
                  <a:srgbClr val="FF0000"/>
                </a:solidFill>
                <a:latin typeface="+mj-lt"/>
              </a:rPr>
              <a:t>6.30 w dniu 1 listopada:</a:t>
            </a:r>
          </a:p>
          <a:p>
            <a:pPr marL="342900" lvl="1" indent="-34290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pl-PL" altLang="pl-PL" sz="2000" b="1" dirty="0">
                <a:latin typeface="+mj-lt"/>
              </a:rPr>
              <a:t>ulice Ludowa i Wapienna wyłączone z ruchu;</a:t>
            </a:r>
          </a:p>
          <a:p>
            <a:pPr marL="342900" lvl="1" indent="-34290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pl-PL" altLang="pl-PL" sz="2000" dirty="0">
                <a:latin typeface="+mj-lt"/>
              </a:rPr>
              <a:t> na ulicy </a:t>
            </a:r>
            <a:r>
              <a:rPr lang="pl-PL" altLang="pl-PL" sz="2000" dirty="0" err="1">
                <a:latin typeface="+mj-lt"/>
              </a:rPr>
              <a:t>Swoszowickiej</a:t>
            </a:r>
            <a:r>
              <a:rPr lang="pl-PL" altLang="pl-PL" sz="2000" dirty="0">
                <a:latin typeface="+mj-lt"/>
              </a:rPr>
              <a:t> wprowadzony ruch jednokierunkowy (wjazd od ul. Kamieńskiego) z dopuszczonym </a:t>
            </a:r>
            <a:r>
              <a:rPr lang="pl-PL" altLang="pl-PL" sz="2000" dirty="0" err="1">
                <a:latin typeface="+mj-lt"/>
              </a:rPr>
              <a:t>kontraruchem</a:t>
            </a:r>
            <a:r>
              <a:rPr lang="pl-PL" altLang="pl-PL" sz="2000" dirty="0">
                <a:latin typeface="+mj-lt"/>
              </a:rPr>
              <a:t> rowerowym;</a:t>
            </a:r>
          </a:p>
          <a:p>
            <a:pPr marL="342900" lvl="1" indent="-34290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j-lt"/>
              </a:rPr>
              <a:t>zaopatrzenie stoisk handlowych do godziny 6:00 rano, bez możliwości parkowania;</a:t>
            </a:r>
          </a:p>
          <a:p>
            <a:pPr marL="342900" lvl="1" indent="-34290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j-lt"/>
              </a:rPr>
              <a:t>ulica Wielicka bez ograniczeń w ruchu;</a:t>
            </a:r>
          </a:p>
          <a:p>
            <a:pPr marL="342900" lvl="1" indent="-34290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j-lt"/>
              </a:rPr>
              <a:t>parking:</a:t>
            </a:r>
          </a:p>
          <a:p>
            <a:pPr marL="742950" lvl="2" indent="-342900" algn="just">
              <a:buSzPct val="95000"/>
              <a:buFont typeface="Wingdings" panose="05000000000000000000" pitchFamily="2" charset="2"/>
              <a:buChar char="§"/>
              <a:defRPr/>
            </a:pPr>
            <a:r>
              <a:rPr lang="pl-PL" sz="2000" dirty="0">
                <a:latin typeface="+mj-lt"/>
              </a:rPr>
              <a:t>ulica Wielicka - pod Urzędem Miasta Krakowa</a:t>
            </a:r>
          </a:p>
        </p:txBody>
      </p:sp>
    </p:spTree>
    <p:extLst>
      <p:ext uri="{BB962C8B-B14F-4D97-AF65-F5344CB8AC3E}">
        <p14:creationId xmlns:p14="http://schemas.microsoft.com/office/powerpoint/2010/main" val="3210980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02" y="-99392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92858"/>
            <a:ext cx="6120680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Salwator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207238"/>
            <a:ext cx="7992888" cy="4598026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pl-PL" sz="2000" dirty="0"/>
              <a:t>Zmiany w organizacji ruchu obowiązujące </a:t>
            </a:r>
            <a:r>
              <a:rPr lang="pl-PL" sz="2000" dirty="0">
                <a:solidFill>
                  <a:srgbClr val="FF0000"/>
                </a:solidFill>
              </a:rPr>
              <a:t>od godz. 6.30 w dniu 1 listopada:</a:t>
            </a:r>
            <a:endParaRPr lang="pl-PL" altLang="pl-PL" sz="2000" dirty="0">
              <a:solidFill>
                <a:srgbClr val="FF0000"/>
              </a:solidFill>
            </a:endParaRPr>
          </a:p>
          <a:p>
            <a:pPr marL="265113" indent="-176213">
              <a:defRPr/>
            </a:pPr>
            <a:r>
              <a:rPr lang="pl-PL" sz="2000" dirty="0"/>
              <a:t>zamknięcie ul. Św. Bronisławy </a:t>
            </a:r>
          </a:p>
          <a:p>
            <a:pPr marL="88900" indent="0">
              <a:buNone/>
              <a:defRPr/>
            </a:pPr>
            <a:r>
              <a:rPr lang="pl-PL" sz="2000" dirty="0"/>
              <a:t>dopuszczeni do wjazdu: </a:t>
            </a:r>
          </a:p>
          <a:p>
            <a:pPr marL="900113" lvl="2" indent="-273050">
              <a:buSzPct val="70000"/>
              <a:buFont typeface="Wingdings" panose="05000000000000000000" pitchFamily="2" charset="2"/>
              <a:buChar char="§"/>
              <a:defRPr/>
            </a:pPr>
            <a:r>
              <a:rPr lang="pl-PL" sz="2000" dirty="0"/>
              <a:t>mieszkańcy ulic: św. Bronisławy, Gontyna, Anczyca i al. Waszyngtona;</a:t>
            </a:r>
          </a:p>
          <a:p>
            <a:pPr marL="900113" lvl="2" indent="-273050">
              <a:buSzPct val="70000"/>
              <a:buFont typeface="Wingdings" panose="05000000000000000000" pitchFamily="2" charset="2"/>
              <a:buChar char="§"/>
              <a:defRPr/>
            </a:pPr>
            <a:r>
              <a:rPr lang="pl-PL" sz="2000" dirty="0"/>
              <a:t>taxi;</a:t>
            </a:r>
          </a:p>
          <a:p>
            <a:pPr marL="900113" lvl="2" indent="-273050">
              <a:buSzPct val="70000"/>
              <a:buFont typeface="Wingdings" panose="05000000000000000000" pitchFamily="2" charset="2"/>
              <a:buChar char="§"/>
              <a:defRPr/>
            </a:pPr>
            <a:r>
              <a:rPr lang="pl-PL" sz="2000" dirty="0"/>
              <a:t>niepełnosprawni;</a:t>
            </a:r>
          </a:p>
          <a:p>
            <a:pPr marL="900113" lvl="2" indent="-273050">
              <a:buSzPct val="70000"/>
              <a:buFont typeface="Wingdings" panose="05000000000000000000" pitchFamily="2" charset="2"/>
              <a:buChar char="§"/>
              <a:defRPr/>
            </a:pPr>
            <a:r>
              <a:rPr lang="pl-PL" sz="2000" dirty="0"/>
              <a:t>pojazdy posiadające zezwolenie ZDMK;</a:t>
            </a:r>
          </a:p>
          <a:p>
            <a:pPr marL="900113" lvl="2" indent="-273050">
              <a:buSzPct val="70000"/>
              <a:buFont typeface="Wingdings" panose="05000000000000000000" pitchFamily="2" charset="2"/>
              <a:buChar char="§"/>
              <a:defRPr/>
            </a:pPr>
            <a:r>
              <a:rPr lang="pl-PL" sz="2000" dirty="0"/>
              <a:t>zaopatrzenie stoisk handlowych do godz. 6:00, bez możliwości parkowania;</a:t>
            </a:r>
          </a:p>
          <a:p>
            <a:pPr marL="88900" lvl="2" indent="0">
              <a:buSzPct val="100000"/>
              <a:buNone/>
              <a:defRPr/>
            </a:pPr>
            <a:r>
              <a:rPr lang="pl-PL" sz="2000" dirty="0">
                <a:solidFill>
                  <a:srgbClr val="FF0000"/>
                </a:solidFill>
              </a:rPr>
              <a:t>W dniu 01.11.2022 r. </a:t>
            </a:r>
            <a:r>
              <a:rPr lang="pl-PL" sz="2000" dirty="0"/>
              <a:t>zakaz zatrzymywania się na </a:t>
            </a:r>
            <a:r>
              <a:rPr lang="pl-PL" sz="2000" b="1" dirty="0"/>
              <a:t>ul. Św. Bronisławy</a:t>
            </a:r>
            <a:r>
              <a:rPr lang="pl-PL" sz="2000" dirty="0"/>
              <a:t>.</a:t>
            </a:r>
          </a:p>
          <a:p>
            <a:pPr marL="88900" lvl="2" indent="0">
              <a:buSzPct val="100000"/>
              <a:buNone/>
              <a:defRPr/>
            </a:pPr>
            <a:endParaRPr lang="pl-PL" sz="2400" dirty="0">
              <a:solidFill>
                <a:srgbClr val="FF0000"/>
              </a:solidFill>
              <a:latin typeface="+mj-lt"/>
            </a:endParaRPr>
          </a:p>
          <a:p>
            <a:pPr marL="0" lvl="1" indent="0">
              <a:buSzPct val="95000"/>
              <a:buNone/>
              <a:defRPr/>
            </a:pPr>
            <a:endParaRPr lang="pl-PL" altLang="pl-PL" sz="2400" dirty="0">
              <a:latin typeface="+mj-lt"/>
            </a:endParaRPr>
          </a:p>
          <a:p>
            <a:pPr marL="0" indent="0">
              <a:buNone/>
              <a:defRPr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345559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92858"/>
            <a:ext cx="6120680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Salwator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9F35A6B-462F-44B6-A95E-33087CC44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241425"/>
            <a:ext cx="7848600" cy="4995863"/>
          </a:xfrm>
        </p:spPr>
        <p:txBody>
          <a:bodyPr>
            <a:noAutofit/>
          </a:bodyPr>
          <a:lstStyle/>
          <a:p>
            <a:pPr marL="0">
              <a:buNone/>
              <a:defRPr/>
            </a:pPr>
            <a:r>
              <a:rPr lang="pl-PL" sz="2000" dirty="0"/>
              <a:t>Zmiany w organizacji ruchu obowiązujące </a:t>
            </a:r>
            <a:r>
              <a:rPr lang="pl-PL" sz="2000" dirty="0">
                <a:solidFill>
                  <a:srgbClr val="FF0000"/>
                </a:solidFill>
              </a:rPr>
              <a:t>od godz. 6.30 w dniu 1 listopada:</a:t>
            </a:r>
            <a:endParaRPr lang="pl-PL" altLang="pl-PL" sz="2000" dirty="0"/>
          </a:p>
          <a:p>
            <a:pPr marL="265113" indent="-176213">
              <a:defRPr/>
            </a:pPr>
            <a:r>
              <a:rPr lang="pl-PL" sz="2000" dirty="0"/>
              <a:t>zamknięcie ul. Malczewskiego </a:t>
            </a:r>
          </a:p>
          <a:p>
            <a:pPr marL="88900" indent="0">
              <a:buNone/>
              <a:defRPr/>
            </a:pPr>
            <a:r>
              <a:rPr lang="pl-PL" sz="2000" dirty="0"/>
              <a:t>- dopuszczeni do wjazdu: </a:t>
            </a:r>
          </a:p>
          <a:p>
            <a:pPr marL="881062" lvl="2" indent="-342900">
              <a:buSzPct val="70000"/>
              <a:buFont typeface="Wingdings" panose="05000000000000000000" pitchFamily="2" charset="2"/>
              <a:buChar char="§"/>
            </a:pPr>
            <a:r>
              <a:rPr lang="pl-PL" altLang="pl-PL" sz="2000" dirty="0"/>
              <a:t>Komunikacja Miejska w Krakowie (KMK);</a:t>
            </a:r>
          </a:p>
          <a:p>
            <a:pPr marL="881062" lvl="2" indent="-342900">
              <a:buSzPct val="70000"/>
              <a:buFont typeface="Wingdings" panose="05000000000000000000" pitchFamily="2" charset="2"/>
              <a:buChar char="§"/>
            </a:pPr>
            <a:r>
              <a:rPr lang="pl-PL" altLang="pl-PL" sz="2000" dirty="0"/>
              <a:t>taxi;</a:t>
            </a:r>
          </a:p>
          <a:p>
            <a:pPr marL="881062" lvl="2" indent="-342900">
              <a:buSzPct val="70000"/>
              <a:buFont typeface="Wingdings" panose="05000000000000000000" pitchFamily="2" charset="2"/>
              <a:buChar char="§"/>
            </a:pPr>
            <a:r>
              <a:rPr lang="pl-PL" altLang="pl-PL" sz="2000" dirty="0"/>
              <a:t>mieszkańcy ulicy Malczewskiego i Wodociągowej;</a:t>
            </a:r>
          </a:p>
          <a:p>
            <a:pPr marL="881062" lvl="2" indent="-342900">
              <a:buSzPct val="70000"/>
              <a:buFont typeface="Wingdings" panose="05000000000000000000" pitchFamily="2" charset="2"/>
              <a:buChar char="§"/>
            </a:pPr>
            <a:r>
              <a:rPr lang="pl-PL" altLang="pl-PL" sz="2000" dirty="0"/>
              <a:t>niepełnosprawni;</a:t>
            </a:r>
          </a:p>
          <a:p>
            <a:pPr marL="881062" lvl="2" indent="-342900">
              <a:buSzPct val="70000"/>
              <a:buFont typeface="Wingdings" panose="05000000000000000000" pitchFamily="2" charset="2"/>
              <a:buChar char="§"/>
            </a:pPr>
            <a:r>
              <a:rPr lang="pl-PL" altLang="pl-PL" sz="2000" dirty="0"/>
              <a:t>pojazdy posiadające zezwolenie ZDMK.</a:t>
            </a:r>
            <a:r>
              <a:rPr lang="pl-PL" sz="2000" dirty="0"/>
              <a:t> </a:t>
            </a:r>
          </a:p>
          <a:p>
            <a:pPr marL="0" lvl="2" indent="0">
              <a:buSzPct val="70000"/>
              <a:buNone/>
            </a:pPr>
            <a:r>
              <a:rPr lang="pl-PL" sz="2000" dirty="0"/>
              <a:t>Zakazy zatrzymywania się na </a:t>
            </a:r>
            <a:r>
              <a:rPr lang="pl-PL" sz="2000" b="1" dirty="0"/>
              <a:t>ulicy Malczewskiego</a:t>
            </a:r>
            <a:r>
              <a:rPr lang="pl-PL" altLang="pl-PL" sz="2000" dirty="0"/>
              <a:t> (po prawej stronie od ul. Ks. Józefa w kierunku kopca) i ulicy </a:t>
            </a:r>
            <a:r>
              <a:rPr lang="pl-PL" sz="2000" b="1" dirty="0"/>
              <a:t>Wodociągowej </a:t>
            </a:r>
            <a:r>
              <a:rPr lang="pl-PL" sz="2000" dirty="0"/>
              <a:t>będą obowiązywały w dn. </a:t>
            </a:r>
            <a:r>
              <a:rPr lang="pl-PL" sz="2000" dirty="0">
                <a:solidFill>
                  <a:srgbClr val="FF0000"/>
                </a:solidFill>
              </a:rPr>
              <a:t>29.10-01.11.2022 r.</a:t>
            </a:r>
            <a:endParaRPr lang="pl-PL" altLang="pl-PL" sz="2000" dirty="0"/>
          </a:p>
          <a:p>
            <a:pPr marL="0" indent="0">
              <a:buNone/>
              <a:defRPr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80610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92858"/>
            <a:ext cx="6192688" cy="703894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przy ul. Bieżanowskiej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68760"/>
            <a:ext cx="8136904" cy="5040560"/>
          </a:xfrm>
        </p:spPr>
        <p:txBody>
          <a:bodyPr>
            <a:noAutofit/>
          </a:bodyPr>
          <a:lstStyle/>
          <a:p>
            <a:pPr marL="0">
              <a:buNone/>
              <a:defRPr/>
            </a:pPr>
            <a:r>
              <a:rPr lang="pl-PL" sz="2000" dirty="0"/>
              <a:t>Zmiany w organizacji ruchu obowiązujące</a:t>
            </a:r>
            <a:r>
              <a:rPr lang="pl-PL" altLang="pl-PL" sz="2000" dirty="0"/>
              <a:t> od godz. </a:t>
            </a:r>
            <a:r>
              <a:rPr lang="pl-PL" altLang="pl-PL" sz="2000" dirty="0">
                <a:solidFill>
                  <a:srgbClr val="FF0000"/>
                </a:solidFill>
              </a:rPr>
              <a:t>6.30 w dniu 29 października do dnia 1 listopada:</a:t>
            </a:r>
          </a:p>
          <a:p>
            <a:pPr>
              <a:defRPr/>
            </a:pPr>
            <a:r>
              <a:rPr lang="pl-PL" sz="2000" b="1" dirty="0"/>
              <a:t>ul. </a:t>
            </a:r>
            <a:r>
              <a:rPr lang="pl-PL" sz="2000" b="1" dirty="0" err="1"/>
              <a:t>Podmiłów</a:t>
            </a:r>
            <a:r>
              <a:rPr lang="pl-PL" sz="2000" b="1" dirty="0"/>
              <a:t> </a:t>
            </a:r>
            <a:r>
              <a:rPr lang="pl-PL" sz="2000" dirty="0"/>
              <a:t>- wprowadzenie jednego kierunku ruchu od </a:t>
            </a:r>
            <a:br>
              <a:rPr lang="pl-PL" sz="2000" dirty="0"/>
            </a:br>
            <a:r>
              <a:rPr lang="pl-PL" sz="2000" dirty="0"/>
              <a:t>ul. Bieżanowskiej w kierunku ul. Młodzieży;</a:t>
            </a:r>
          </a:p>
          <a:p>
            <a:pPr>
              <a:defRPr/>
            </a:pPr>
            <a:r>
              <a:rPr lang="pl-PL" sz="2000" b="1" dirty="0"/>
              <a:t>ul. Młodzieży </a:t>
            </a:r>
            <a:r>
              <a:rPr lang="pl-PL" sz="2000" dirty="0"/>
              <a:t>- wprowadzenie jednego kierunku ruchu od </a:t>
            </a:r>
            <a:br>
              <a:rPr lang="pl-PL" sz="2000" dirty="0"/>
            </a:br>
            <a:r>
              <a:rPr lang="pl-PL" sz="2000" dirty="0"/>
              <a:t>ul. </a:t>
            </a:r>
            <a:r>
              <a:rPr lang="pl-PL" sz="2000" dirty="0" err="1"/>
              <a:t>Podmiłów</a:t>
            </a:r>
            <a:r>
              <a:rPr lang="pl-PL" sz="2000" dirty="0"/>
              <a:t> w kierunku ul. Bieżanowskiej.</a:t>
            </a:r>
          </a:p>
        </p:txBody>
      </p:sp>
    </p:spTree>
    <p:extLst>
      <p:ext uri="{BB962C8B-B14F-4D97-AF65-F5344CB8AC3E}">
        <p14:creationId xmlns:p14="http://schemas.microsoft.com/office/powerpoint/2010/main" val="141226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B4A6CA9-E3F0-443D-8A80-D2A29FAFF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203" y="-5418"/>
            <a:ext cx="9146203" cy="6861176"/>
          </a:xfrm>
          <a:prstGeom prst="rect">
            <a:avLst/>
          </a:prstGeom>
          <a:noFill/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D723079F-C0A1-459C-BBEB-9C9426EA4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415879"/>
              </p:ext>
            </p:extLst>
          </p:nvPr>
        </p:nvGraphicFramePr>
        <p:xfrm>
          <a:off x="774128" y="1245870"/>
          <a:ext cx="7604062" cy="4671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5842">
                  <a:extLst>
                    <a:ext uri="{9D8B030D-6E8A-4147-A177-3AD203B41FA5}">
                      <a16:colId xmlns:a16="http://schemas.microsoft.com/office/drawing/2014/main" val="867623004"/>
                    </a:ext>
                  </a:extLst>
                </a:gridCol>
                <a:gridCol w="2559110">
                  <a:extLst>
                    <a:ext uri="{9D8B030D-6E8A-4147-A177-3AD203B41FA5}">
                      <a16:colId xmlns:a16="http://schemas.microsoft.com/office/drawing/2014/main" val="3987544101"/>
                    </a:ext>
                  </a:extLst>
                </a:gridCol>
                <a:gridCol w="2559110">
                  <a:extLst>
                    <a:ext uri="{9D8B030D-6E8A-4147-A177-3AD203B41FA5}">
                      <a16:colId xmlns:a16="http://schemas.microsoft.com/office/drawing/2014/main" val="2227898155"/>
                    </a:ext>
                  </a:extLst>
                </a:gridCol>
              </a:tblGrid>
              <a:tr h="641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Cmentarz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Ograniczenia w ruchu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Ograniczenia postoju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5989905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Rakowicki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 29 X – 1 XI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29 X – 1 XI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0509351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Batowicki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29 X – 1 XI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29 X – 1 XI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0090956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Grębałowski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 XI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29 X – 1 XI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072024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Podgórski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 XI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XI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6205823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Salwator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 XI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29 X – 1 XI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1037442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ul. Bieżanowska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29 X – 1 XI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29 X – 1 XI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8616982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ul. Wspólna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 XI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-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1835441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Pozostałe cmentarze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-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 1 XI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Cmentarz przy ul. Wolskiego 29 X-01 XI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8099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128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92858"/>
            <a:ext cx="6120680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przy ul. Wspólnej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5786" y="1242010"/>
            <a:ext cx="7818662" cy="5067310"/>
          </a:xfrm>
        </p:spPr>
        <p:txBody>
          <a:bodyPr>
            <a:noAutofit/>
          </a:bodyPr>
          <a:lstStyle/>
          <a:p>
            <a:pPr marL="0">
              <a:buNone/>
              <a:defRPr/>
            </a:pPr>
            <a:r>
              <a:rPr lang="pl-PL" sz="2000" dirty="0">
                <a:latin typeface="+mj-lt"/>
              </a:rPr>
              <a:t>Zmiany w organizacji ruchu obowiązujące </a:t>
            </a:r>
            <a:r>
              <a:rPr lang="pl-PL" sz="2000" dirty="0">
                <a:solidFill>
                  <a:srgbClr val="FF0000"/>
                </a:solidFill>
              </a:rPr>
              <a:t>od godz. 6.30 w dniu 1 listopada:</a:t>
            </a:r>
            <a:endParaRPr lang="pl-PL" altLang="pl-PL" sz="2000" dirty="0">
              <a:latin typeface="+mj-lt"/>
            </a:endParaRPr>
          </a:p>
          <a:p>
            <a:pPr>
              <a:defRPr/>
            </a:pPr>
            <a:r>
              <a:rPr lang="pl-PL" sz="2000" b="1" dirty="0">
                <a:latin typeface="+mj-lt"/>
              </a:rPr>
              <a:t>ulica Wspólna wyłączona z ruchu</a:t>
            </a:r>
            <a:r>
              <a:rPr lang="pl-PL" sz="2000" dirty="0">
                <a:latin typeface="+mj-lt"/>
              </a:rPr>
              <a:t> na odcinku od ulicy Klonowica do ulicy Dobczyckiej wraz z ulicami przyległymi (ulica Andrychowska, Sempołowskiej, Podgwiezdna, Monterska). </a:t>
            </a:r>
          </a:p>
          <a:p>
            <a:pPr marL="0" indent="0">
              <a:buNone/>
              <a:defRPr/>
            </a:pPr>
            <a:r>
              <a:rPr lang="pl-PL" sz="2000" dirty="0">
                <a:latin typeface="+mj-lt"/>
              </a:rPr>
              <a:t>dopuszczeni do wjazdu: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pl-PL" sz="2000" dirty="0">
                <a:latin typeface="+mj-lt"/>
              </a:rPr>
              <a:t>mieszkańcy ulicy Wspólnej i ulic przyległych.</a:t>
            </a:r>
          </a:p>
          <a:p>
            <a:pPr>
              <a:defRPr/>
            </a:pPr>
            <a:r>
              <a:rPr lang="pl-PL" sz="2000" dirty="0">
                <a:latin typeface="+mj-lt"/>
              </a:rPr>
              <a:t>ogólnodostępny parking na ulicy Dobczyckiej (od ulicy Przekątnej).</a:t>
            </a:r>
            <a:endParaRPr lang="pl-PL" sz="2000" dirty="0">
              <a:solidFill>
                <a:srgbClr val="FF0000"/>
              </a:solidFill>
              <a:latin typeface="+mj-lt"/>
            </a:endParaRPr>
          </a:p>
          <a:p>
            <a:pPr marL="0" lvl="1" indent="0">
              <a:buSzPct val="95000"/>
              <a:buNone/>
              <a:defRPr/>
            </a:pPr>
            <a:endParaRPr lang="pl-PL" altLang="pl-PL" sz="2200" dirty="0">
              <a:latin typeface="+mj-lt"/>
            </a:endParaRPr>
          </a:p>
          <a:p>
            <a:pPr marL="0" indent="0">
              <a:buNone/>
              <a:defRPr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074639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92858"/>
            <a:ext cx="6120680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Pozostałe cmentarze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9886" y="1080018"/>
            <a:ext cx="7604227" cy="5256584"/>
          </a:xfrm>
        </p:spPr>
        <p:txBody>
          <a:bodyPr>
            <a:noAutofit/>
          </a:bodyPr>
          <a:lstStyle/>
          <a:p>
            <a:pPr marL="0" indent="0">
              <a:buClr>
                <a:schemeClr val="accent3"/>
              </a:buClr>
              <a:buNone/>
              <a:defRPr/>
            </a:pPr>
            <a:r>
              <a:rPr lang="pl-PL" sz="1800" b="1" dirty="0"/>
              <a:t>Zakazy zatrzymywania się</a:t>
            </a:r>
            <a:r>
              <a:rPr lang="pl-PL" sz="1800" dirty="0"/>
              <a:t> wprowadzone</a:t>
            </a:r>
            <a:r>
              <a:rPr lang="pl-PL" sz="1800" dirty="0">
                <a:solidFill>
                  <a:srgbClr val="FF0000"/>
                </a:solidFill>
              </a:rPr>
              <a:t> w dniu 01.11.2022 r.</a:t>
            </a:r>
            <a:r>
              <a:rPr lang="pl-PL" sz="1800" dirty="0"/>
              <a:t> w rejonie poniższych cmentarzy:</a:t>
            </a:r>
          </a:p>
          <a:p>
            <a:pPr marL="538163" indent="-273050">
              <a:defRPr/>
            </a:pPr>
            <a:r>
              <a:rPr lang="pl-PL" sz="1800" dirty="0"/>
              <a:t>przy ulicy Sodowej;</a:t>
            </a:r>
          </a:p>
          <a:p>
            <a:pPr marL="538163" indent="-273050">
              <a:defRPr/>
            </a:pPr>
            <a:r>
              <a:rPr lang="pl-PL" sz="1800" dirty="0"/>
              <a:t>przy ulicy Niebieskiej;</a:t>
            </a:r>
          </a:p>
          <a:p>
            <a:pPr marL="538163" indent="-273050">
              <a:defRPr/>
            </a:pPr>
            <a:r>
              <a:rPr lang="pl-PL" sz="1800" dirty="0"/>
              <a:t>przy ulicy Mała Góra; </a:t>
            </a:r>
          </a:p>
          <a:p>
            <a:pPr marL="538163" indent="-273050">
              <a:defRPr/>
            </a:pPr>
            <a:r>
              <a:rPr lang="pl-PL" sz="1800" dirty="0"/>
              <a:t>przy ulicy Glogera;</a:t>
            </a:r>
          </a:p>
          <a:p>
            <a:pPr marL="538163" indent="-273050">
              <a:defRPr/>
            </a:pPr>
            <a:r>
              <a:rPr lang="pl-PL" sz="1800" dirty="0"/>
              <a:t>przy ulicy Balickiej;</a:t>
            </a:r>
          </a:p>
          <a:p>
            <a:pPr marL="538163" indent="-273050">
              <a:defRPr/>
            </a:pPr>
            <a:r>
              <a:rPr lang="pl-PL" sz="1800" dirty="0"/>
              <a:t>przy ulicy Olszanickiej;</a:t>
            </a:r>
          </a:p>
          <a:p>
            <a:pPr marL="538163" indent="-273050">
              <a:defRPr/>
            </a:pPr>
            <a:r>
              <a:rPr lang="pl-PL" sz="1800" dirty="0"/>
              <a:t>przy ulicy Igołomskiej;</a:t>
            </a:r>
          </a:p>
          <a:p>
            <a:pPr marL="538163" indent="-273050">
              <a:defRPr/>
            </a:pPr>
            <a:r>
              <a:rPr lang="pl-PL" sz="1800" dirty="0"/>
              <a:t>przy ulicy Zawiłej;</a:t>
            </a:r>
          </a:p>
          <a:p>
            <a:pPr marL="538163" indent="-273050">
              <a:defRPr/>
            </a:pPr>
            <a:r>
              <a:rPr lang="pl-PL" sz="1800" dirty="0"/>
              <a:t>przy ulicy Wolskiego (zakaz zatrzymywania na ul. Orlej w dniach 29.10-01.11.2022 r.);</a:t>
            </a:r>
          </a:p>
          <a:p>
            <a:pPr marL="538163" indent="-273050">
              <a:defRPr/>
            </a:pPr>
            <a:r>
              <a:rPr lang="pl-PL" sz="1800" dirty="0"/>
              <a:t>przy ulicy Osterwy;</a:t>
            </a:r>
          </a:p>
          <a:p>
            <a:pPr marL="538163" indent="-273050">
              <a:defRPr/>
            </a:pPr>
            <a:r>
              <a:rPr lang="pl-PL" altLang="pl-PL" sz="1800" dirty="0"/>
              <a:t>przy ulicy Niewodniczańskiego;</a:t>
            </a:r>
          </a:p>
          <a:p>
            <a:pPr marL="538163" indent="-273050">
              <a:defRPr/>
            </a:pPr>
            <a:r>
              <a:rPr lang="pl-PL" altLang="pl-PL" sz="1800" dirty="0"/>
              <a:t>przy </a:t>
            </a:r>
            <a:r>
              <a:rPr lang="pl-PL" altLang="pl-PL" sz="1800"/>
              <a:t>ulicy Jeziorko.</a:t>
            </a:r>
            <a:endParaRPr lang="pl-PL" altLang="pl-PL" sz="1800" dirty="0"/>
          </a:p>
          <a:p>
            <a:pPr marL="538163" indent="-273050">
              <a:defRPr/>
            </a:pPr>
            <a:endParaRPr lang="pl-PL" altLang="pl-PL" sz="2000" dirty="0">
              <a:latin typeface="+mj-lt"/>
            </a:endParaRPr>
          </a:p>
          <a:p>
            <a:pPr marL="0" indent="0">
              <a:buNone/>
              <a:defRPr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517243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537963" y="1484784"/>
            <a:ext cx="8064896" cy="292262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r>
              <a:rPr lang="pl-PL" sz="2400" b="1" dirty="0">
                <a:solidFill>
                  <a:srgbClr val="0070C0"/>
                </a:solidFill>
                <a:latin typeface="+mj-lt"/>
              </a:rPr>
              <a:t>W ZWIĄZKU Z WPROWADZANYMI CZASOWYMI ZMIANAMI </a:t>
            </a:r>
            <a:br>
              <a:rPr lang="pl-PL" sz="2400" b="1" dirty="0">
                <a:solidFill>
                  <a:srgbClr val="0070C0"/>
                </a:solidFill>
                <a:latin typeface="+mj-lt"/>
              </a:rPr>
            </a:br>
            <a:r>
              <a:rPr lang="pl-PL" sz="2400" b="1" dirty="0">
                <a:solidFill>
                  <a:srgbClr val="0070C0"/>
                </a:solidFill>
                <a:latin typeface="+mj-lt"/>
              </a:rPr>
              <a:t>W ORGANIZACJI RUCHU W OKRESIE WSZYSTKICH ŚWIĘTYCH PROSIMY O ZACHOWANIE SZCZEGÓLNEJ OSTROŻNOŚCI, DOSTOSOWANIE SIĘ DO WPROWADZONEGO OZNAKOWANIA ORAZ SYGNAŁÓW I POLECEŃ </a:t>
            </a:r>
            <a:r>
              <a:rPr lang="pl-PL" sz="2400" b="1" dirty="0">
                <a:solidFill>
                  <a:srgbClr val="0070C0"/>
                </a:solidFill>
              </a:rPr>
              <a:t>WYDAWANYCH PRZEZ </a:t>
            </a:r>
            <a:r>
              <a:rPr lang="pl-PL" sz="2400" b="1" dirty="0">
                <a:solidFill>
                  <a:srgbClr val="0070C0"/>
                </a:solidFill>
                <a:latin typeface="+mj-lt"/>
              </a:rPr>
              <a:t>SŁUŻBY PORZĄDKOWE.</a:t>
            </a:r>
          </a:p>
        </p:txBody>
      </p:sp>
    </p:spTree>
    <p:extLst>
      <p:ext uri="{BB962C8B-B14F-4D97-AF65-F5344CB8AC3E}">
        <p14:creationId xmlns:p14="http://schemas.microsoft.com/office/powerpoint/2010/main" val="2073687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6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786058"/>
            <a:ext cx="7772400" cy="1470025"/>
          </a:xfrm>
        </p:spPr>
        <p:txBody>
          <a:bodyPr>
            <a:normAutofit/>
          </a:bodyPr>
          <a:lstStyle/>
          <a:p>
            <a:r>
              <a:rPr lang="pl-PL" sz="4800" b="1" dirty="0">
                <a:latin typeface="Lato" pitchFamily="34" charset="0"/>
                <a:ea typeface="Lato" pitchFamily="34" charset="0"/>
                <a:cs typeface="Lato" pitchFamily="34" charset="0"/>
              </a:rPr>
              <a:t>Dziękujemy za uwagę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203" y="0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93975"/>
            <a:ext cx="6120680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Rakowicki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27629"/>
            <a:ext cx="7992888" cy="4505627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pl-PL" sz="2000" b="1" u="sng" dirty="0"/>
              <a:t>ulica Rakowicka</a:t>
            </a:r>
          </a:p>
          <a:p>
            <a:pPr>
              <a:buNone/>
              <a:defRPr/>
            </a:pPr>
            <a:r>
              <a:rPr lang="pl-PL" sz="2000" dirty="0"/>
              <a:t>      zmiany w organizacji ruchu obowiązujące </a:t>
            </a:r>
            <a:r>
              <a:rPr lang="pl-PL" sz="2000" dirty="0">
                <a:solidFill>
                  <a:srgbClr val="FF0000"/>
                </a:solidFill>
              </a:rPr>
              <a:t>od godz. 6:30 w dniu 29     października:</a:t>
            </a:r>
            <a:endParaRPr lang="pl-PL" sz="20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pl-PL" sz="2000" b="1" dirty="0"/>
              <a:t>ulica wyłączona z ruchu</a:t>
            </a:r>
            <a:r>
              <a:rPr lang="pl-PL" sz="2000" dirty="0"/>
              <a:t> na odcinku od ul. Lubomirskiego do ul. Grochowskiej;</a:t>
            </a:r>
          </a:p>
          <a:p>
            <a:pPr marL="457200" lvl="1" indent="0">
              <a:buNone/>
              <a:defRPr/>
            </a:pPr>
            <a:r>
              <a:rPr lang="pl-PL" sz="2000" dirty="0"/>
              <a:t>zmiany w organizacji ruchu obowiązujące </a:t>
            </a:r>
            <a:r>
              <a:rPr lang="pl-PL" sz="2000" dirty="0">
                <a:solidFill>
                  <a:srgbClr val="FF0000"/>
                </a:solidFill>
              </a:rPr>
              <a:t>od godz. 22.00 w dniu 31 października do dnia 1 listopada:</a:t>
            </a:r>
            <a:endParaRPr lang="pl-PL" sz="20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pl-PL" sz="2000" b="1" dirty="0"/>
              <a:t>ulica wyłączona z ruchu</a:t>
            </a:r>
            <a:r>
              <a:rPr lang="pl-PL" sz="2000" dirty="0"/>
              <a:t> na odcinku od ul. Lubomirskiego do ul. </a:t>
            </a:r>
            <a:r>
              <a:rPr lang="pl-PL" sz="2000" dirty="0" err="1"/>
              <a:t>Prandoty</a:t>
            </a:r>
            <a:r>
              <a:rPr lang="pl-PL" sz="2000" dirty="0"/>
              <a:t>;</a:t>
            </a:r>
          </a:p>
          <a:p>
            <a:pPr marL="457200" lvl="1" indent="0">
              <a:buNone/>
              <a:defRPr/>
            </a:pPr>
            <a:r>
              <a:rPr lang="pl-PL" sz="2000" dirty="0"/>
              <a:t>Dopuszczeni do wjazdu: Komunikacja Miejska w Krakowie, dojazd do posesji ul. Rakowicka nr 18-43 (dojazd tylko od ul. Lubomirskiego), pojazdy posiadające zezwolenie ZDMK</a:t>
            </a:r>
          </a:p>
          <a:p>
            <a:pPr marL="457200" lvl="1" indent="0">
              <a:buNone/>
              <a:defRPr/>
            </a:pPr>
            <a:endParaRPr lang="pl-PL" sz="2000" dirty="0"/>
          </a:p>
          <a:p>
            <a:pPr marL="457200" lvl="1" indent="0">
              <a:buNone/>
              <a:defRPr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342942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8147" y="-374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86226"/>
            <a:ext cx="5904656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Rakowicki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5976" y="1268760"/>
            <a:ext cx="7848872" cy="478591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pl-PL" altLang="pl-PL" sz="2000" b="1" u="sng" dirty="0">
                <a:latin typeface="+mj-lt"/>
              </a:rPr>
              <a:t>ulice: </a:t>
            </a:r>
            <a:r>
              <a:rPr lang="pl-PL" altLang="pl-PL" sz="2000" b="1" u="sng" dirty="0" err="1">
                <a:latin typeface="+mj-lt"/>
              </a:rPr>
              <a:t>Prandoty</a:t>
            </a:r>
            <a:r>
              <a:rPr lang="pl-PL" altLang="pl-PL" sz="2000" b="1" u="sng" dirty="0">
                <a:latin typeface="+mj-lt"/>
              </a:rPr>
              <a:t>, Grochowska (na odcinku od ul. Rakowickiej do ul. Beliny-Prażmowskiego)</a:t>
            </a:r>
          </a:p>
          <a:p>
            <a:pPr marL="0" indent="0">
              <a:buNone/>
              <a:defRPr/>
            </a:pPr>
            <a:r>
              <a:rPr lang="pl-PL" altLang="pl-PL" sz="2000" dirty="0"/>
              <a:t>Zmiany w organizacji ruchu obowiązujące </a:t>
            </a:r>
            <a:r>
              <a:rPr lang="pl-PL" altLang="pl-PL" sz="2000" dirty="0">
                <a:solidFill>
                  <a:srgbClr val="FF0000"/>
                </a:solidFill>
              </a:rPr>
              <a:t>od godz. 22.00 w dniu 31 października do 1 listopada: </a:t>
            </a:r>
            <a:endParaRPr lang="pl-PL" altLang="pl-PL" sz="2000" b="1" u="sng" dirty="0">
              <a:latin typeface="+mj-lt"/>
            </a:endParaRPr>
          </a:p>
          <a:p>
            <a:pPr algn="just">
              <a:defRPr/>
            </a:pPr>
            <a:r>
              <a:rPr lang="pl-PL" altLang="pl-PL" sz="2000" b="1" dirty="0"/>
              <a:t>ulice wyłączone z ruchu</a:t>
            </a:r>
            <a:r>
              <a:rPr lang="pl-PL" altLang="pl-PL" sz="2000" dirty="0"/>
              <a:t>;</a:t>
            </a:r>
            <a:endParaRPr lang="pl-PL" altLang="pl-PL" sz="2000" dirty="0">
              <a:latin typeface="+mj-lt"/>
            </a:endParaRPr>
          </a:p>
          <a:p>
            <a:pPr algn="just">
              <a:defRPr/>
            </a:pPr>
            <a:r>
              <a:rPr lang="pl-PL" altLang="pl-PL" sz="2000" dirty="0"/>
              <a:t>od godz. </a:t>
            </a:r>
            <a:r>
              <a:rPr lang="pl-PL" altLang="pl-PL" sz="2000" dirty="0">
                <a:solidFill>
                  <a:srgbClr val="FF0000"/>
                </a:solidFill>
              </a:rPr>
              <a:t>6.30 w dniu 1 listopada </a:t>
            </a:r>
            <a:r>
              <a:rPr lang="pl-PL" altLang="pl-PL" sz="2000" dirty="0"/>
              <a:t>parking dla osób niepełnosprawnych zlokalizowany na ul. </a:t>
            </a:r>
            <a:r>
              <a:rPr lang="pl-PL" altLang="pl-PL" sz="2000" dirty="0" err="1"/>
              <a:t>Prandoty</a:t>
            </a:r>
            <a:r>
              <a:rPr lang="pl-PL" altLang="pl-PL" sz="2000" dirty="0"/>
              <a:t> od strony al. 29 Listopada,</a:t>
            </a:r>
            <a:endParaRPr lang="pl-PL" altLang="pl-PL" sz="2000" dirty="0">
              <a:latin typeface="+mj-lt"/>
            </a:endParaRPr>
          </a:p>
          <a:p>
            <a:pPr algn="just">
              <a:defRPr/>
            </a:pPr>
            <a:r>
              <a:rPr lang="pl-PL" altLang="pl-PL" sz="2000" dirty="0">
                <a:latin typeface="+mj-lt"/>
              </a:rPr>
              <a:t>dopuszczeni do wjazdu: </a:t>
            </a:r>
          </a:p>
          <a:p>
            <a:pPr marL="882650" lvl="2" indent="-342900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pl-PL" altLang="pl-PL" sz="2000" dirty="0">
                <a:latin typeface="+mj-lt"/>
              </a:rPr>
              <a:t>pojazdy posiadające zezwolenie ZDMK, niepełnosprawni (dojazd tylko do parkingu od al. 29 Listopada);</a:t>
            </a:r>
          </a:p>
          <a:p>
            <a:pPr marL="882650" lvl="2" indent="-342900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pl-PL" altLang="pl-PL" sz="2000" dirty="0">
                <a:latin typeface="+mj-lt"/>
              </a:rPr>
              <a:t>zaopatrzenie do godziny 6:00 rano</a:t>
            </a:r>
            <a:r>
              <a:rPr lang="pl-PL" sz="2000" dirty="0">
                <a:latin typeface="+mj-lt"/>
              </a:rPr>
              <a:t>, bez możliwości parkowania.</a:t>
            </a:r>
            <a:endParaRPr lang="pl-PL" altLang="pl-P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2219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504056"/>
            <a:ext cx="6048672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Rakowicki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196752"/>
            <a:ext cx="7848872" cy="4464496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pl-PL" altLang="pl-PL" sz="2000" b="1" u="sng" dirty="0">
                <a:latin typeface="+mj-lt"/>
              </a:rPr>
              <a:t>ulica Olszańska</a:t>
            </a:r>
          </a:p>
          <a:p>
            <a:pPr marL="630238" lvl="1" indent="-273050" algn="just">
              <a:buFont typeface="Arial" panose="020B0604020202020204" pitchFamily="34" charset="0"/>
              <a:buChar char="•"/>
              <a:defRPr/>
            </a:pPr>
            <a:r>
              <a:rPr lang="pl-PL" altLang="pl-PL" sz="2000" dirty="0">
                <a:solidFill>
                  <a:srgbClr val="FF0000"/>
                </a:solidFill>
              </a:rPr>
              <a:t>od godz. 6:30 w dniu 29 października do 1 listopada</a:t>
            </a:r>
          </a:p>
          <a:p>
            <a:pPr marL="357188" lvl="1" indent="0" algn="just">
              <a:buNone/>
              <a:defRPr/>
            </a:pPr>
            <a:r>
              <a:rPr lang="pl-PL" altLang="pl-PL" sz="2000" dirty="0">
                <a:latin typeface="+mj-lt"/>
              </a:rPr>
              <a:t>    ulica Olszańska bez przejazdu w ul. Rakowicką;</a:t>
            </a:r>
          </a:p>
          <a:p>
            <a:pPr marL="357188" lvl="1" indent="0" algn="just">
              <a:buNone/>
              <a:defRPr/>
            </a:pPr>
            <a:endParaRPr lang="pl-PL" sz="2000" b="1" u="sng" dirty="0">
              <a:latin typeface="+mj-lt"/>
            </a:endParaRPr>
          </a:p>
          <a:p>
            <a:pPr>
              <a:buNone/>
              <a:defRPr/>
            </a:pPr>
            <a:r>
              <a:rPr lang="pl-PL" sz="2000" b="1" u="sng" dirty="0">
                <a:latin typeface="+mj-lt"/>
              </a:rPr>
              <a:t>ulica Bolesława Chrobrego i aleja Beliny-Prażmowskiego</a:t>
            </a:r>
          </a:p>
          <a:p>
            <a:pPr marL="630238" indent="-273050" algn="just">
              <a:defRPr/>
            </a:pPr>
            <a:r>
              <a:rPr lang="pl-PL" sz="2000" dirty="0">
                <a:latin typeface="+mj-lt"/>
              </a:rPr>
              <a:t>dopuszczone parkowanie zgodnie z istniejącym oznakowaniem.</a:t>
            </a:r>
          </a:p>
        </p:txBody>
      </p:sp>
    </p:spTree>
    <p:extLst>
      <p:ext uri="{BB962C8B-B14F-4D97-AF65-F5344CB8AC3E}">
        <p14:creationId xmlns:p14="http://schemas.microsoft.com/office/powerpoint/2010/main" val="2061803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76672"/>
            <a:ext cx="6120680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Rakowicki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42010"/>
            <a:ext cx="8064896" cy="427522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pl-PL" altLang="pl-PL" sz="2000" b="1" u="sng" dirty="0">
                <a:latin typeface="+mj-lt"/>
              </a:rPr>
              <a:t>ulica Kamienna</a:t>
            </a:r>
          </a:p>
          <a:p>
            <a:pPr>
              <a:buNone/>
              <a:defRPr/>
            </a:pPr>
            <a:r>
              <a:rPr lang="pl-PL" altLang="pl-PL" sz="2000" dirty="0">
                <a:latin typeface="+mj-lt"/>
              </a:rPr>
              <a:t>zmiany w organizacji ruchu obowiązujące </a:t>
            </a:r>
            <a:r>
              <a:rPr lang="pl-PL" altLang="pl-PL" sz="2000" dirty="0">
                <a:solidFill>
                  <a:srgbClr val="FF0000"/>
                </a:solidFill>
                <a:latin typeface="+mj-lt"/>
              </a:rPr>
              <a:t>od godz. 6.30 w dniu 1 listopada: </a:t>
            </a:r>
          </a:p>
          <a:p>
            <a:pPr>
              <a:buNone/>
              <a:defRPr/>
            </a:pPr>
            <a:r>
              <a:rPr lang="pl-PL" altLang="pl-PL" sz="2000" dirty="0">
                <a:latin typeface="+mj-lt"/>
              </a:rPr>
              <a:t>- zamknięcie wjazdu od strony al. 29 Listopada</a:t>
            </a:r>
          </a:p>
          <a:p>
            <a:pPr marL="712788" lvl="1" indent="-265113">
              <a:buFont typeface="Arial" panose="020B0604020202020204" pitchFamily="34" charset="0"/>
              <a:buChar char="•"/>
              <a:defRPr/>
            </a:pPr>
            <a:r>
              <a:rPr lang="pl-PL" altLang="pl-PL" sz="2000" dirty="0">
                <a:latin typeface="+mj-lt"/>
              </a:rPr>
              <a:t>dopuszczeni do wjazdu:</a:t>
            </a:r>
          </a:p>
          <a:p>
            <a:pPr marL="1162050" lvl="2" indent="-2667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pl-PL" altLang="pl-PL" sz="2000" dirty="0">
                <a:latin typeface="+mj-lt"/>
              </a:rPr>
              <a:t>pojazdy posiadające zezwolenie ZDMK,</a:t>
            </a:r>
          </a:p>
          <a:p>
            <a:pPr marL="1162050" lvl="2" indent="-2667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pl-PL" altLang="pl-PL" sz="2000" dirty="0">
                <a:latin typeface="+mj-lt"/>
              </a:rPr>
              <a:t>niepełnosprawni,</a:t>
            </a:r>
          </a:p>
          <a:p>
            <a:pPr marL="1162050" lvl="2" indent="-2667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pl-PL" altLang="pl-PL" sz="2000" dirty="0">
                <a:latin typeface="+mj-lt"/>
              </a:rPr>
              <a:t>dojeżdżający do parkingu przy ul. Kamiennej od strony al. 29 Listopada;</a:t>
            </a:r>
          </a:p>
          <a:p>
            <a:pPr marL="265113" lvl="2" indent="-174625">
              <a:spcBef>
                <a:spcPts val="0"/>
              </a:spcBef>
              <a:buNone/>
              <a:defRPr/>
            </a:pPr>
            <a:r>
              <a:rPr lang="pl-PL" altLang="pl-PL" sz="2000" dirty="0">
                <a:latin typeface="+mj-lt"/>
              </a:rPr>
              <a:t>- wprowadzenie ruchu jednokierunkowego od strony al. 29 Listopada (od wyjazdu ze stacji paliw) do przejazdu kolejowego;</a:t>
            </a:r>
          </a:p>
          <a:p>
            <a:pPr marL="265113" lvl="2" indent="-174625">
              <a:spcBef>
                <a:spcPts val="0"/>
              </a:spcBef>
              <a:buFontTx/>
              <a:buChar char="-"/>
              <a:tabLst>
                <a:tab pos="447675" algn="l"/>
              </a:tabLst>
              <a:defRPr/>
            </a:pPr>
            <a:r>
              <a:rPr lang="pl-PL" altLang="pl-PL" sz="2000" dirty="0">
                <a:latin typeface="+mj-lt"/>
              </a:rPr>
              <a:t>od al. Słowackiego dojazd tylko do wysokości ul. Murowanej, dalej brak przejazdu. </a:t>
            </a:r>
          </a:p>
          <a:p>
            <a:pPr marL="90488" lvl="2" indent="0">
              <a:spcBef>
                <a:spcPts val="0"/>
              </a:spcBef>
              <a:buNone/>
              <a:tabLst>
                <a:tab pos="447675" algn="l"/>
              </a:tabLst>
              <a:defRPr/>
            </a:pPr>
            <a:endParaRPr lang="pl-PL" sz="2900" dirty="0"/>
          </a:p>
          <a:p>
            <a:pPr marL="1162050" lvl="2" indent="-2667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pl-PL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2427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5075" y="492515"/>
            <a:ext cx="7572428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Rakowicki</a:t>
            </a:r>
          </a:p>
        </p:txBody>
      </p:sp>
      <p:pic>
        <p:nvPicPr>
          <p:cNvPr id="21" name="Symbol zastępczy zawartości 10" descr="rakowicki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3125" y="1357313"/>
            <a:ext cx="4689475" cy="4830762"/>
          </a:xfrm>
          <a:prstGeom prst="rect">
            <a:avLst/>
          </a:prstGeom>
        </p:spPr>
      </p:pic>
      <p:sp>
        <p:nvSpPr>
          <p:cNvPr id="22" name="Prostokąt 21"/>
          <p:cNvSpPr/>
          <p:nvPr/>
        </p:nvSpPr>
        <p:spPr>
          <a:xfrm rot="1755718">
            <a:off x="2798763" y="2560638"/>
            <a:ext cx="2081212" cy="14716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Cmentarz </a:t>
            </a:r>
          </a:p>
          <a:p>
            <a:pPr algn="ctr" eaLnBrk="1" hangingPunct="1">
              <a:defRPr/>
            </a:pPr>
            <a:r>
              <a:rPr lang="pl-PL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Rakowicki</a:t>
            </a:r>
          </a:p>
        </p:txBody>
      </p:sp>
      <p:sp>
        <p:nvSpPr>
          <p:cNvPr id="23" name="Prostokąt 22"/>
          <p:cNvSpPr/>
          <p:nvPr/>
        </p:nvSpPr>
        <p:spPr>
          <a:xfrm rot="1755718">
            <a:off x="4081463" y="2063750"/>
            <a:ext cx="1312862" cy="6731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/>
          </a:p>
        </p:txBody>
      </p:sp>
      <p:pic>
        <p:nvPicPr>
          <p:cNvPr id="24" name="Obraz 17" descr="d-18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557212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Obraz 18" descr="d-18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4194844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Schemat blokowy: łącznik 25"/>
          <p:cNvSpPr/>
          <p:nvPr/>
        </p:nvSpPr>
        <p:spPr>
          <a:xfrm>
            <a:off x="3708400" y="5429250"/>
            <a:ext cx="285750" cy="28575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27" name="Obraz 23" descr="d-17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863" y="3519488"/>
            <a:ext cx="2857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Obraz 24" descr="d-1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2714625"/>
            <a:ext cx="26193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Obraz 25" descr="d-1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1571625"/>
            <a:ext cx="26193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Obraz 26" descr="d-1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6000750"/>
            <a:ext cx="26193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Obraz 27" descr="d-1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5786438"/>
            <a:ext cx="261938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Schemat blokowy: łącznik 31"/>
          <p:cNvSpPr/>
          <p:nvPr/>
        </p:nvSpPr>
        <p:spPr>
          <a:xfrm>
            <a:off x="4963977" y="3557481"/>
            <a:ext cx="285750" cy="28575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3" name="Schemat blokowy: łącznik 32"/>
          <p:cNvSpPr/>
          <p:nvPr/>
        </p:nvSpPr>
        <p:spPr>
          <a:xfrm>
            <a:off x="3143250" y="1928813"/>
            <a:ext cx="285750" cy="28575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4" name="Schemat blokowy: łącznik 33"/>
          <p:cNvSpPr/>
          <p:nvPr/>
        </p:nvSpPr>
        <p:spPr>
          <a:xfrm>
            <a:off x="5143500" y="2840038"/>
            <a:ext cx="285750" cy="28575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5" name="Schemat blokowy: łącznik 34"/>
          <p:cNvSpPr/>
          <p:nvPr/>
        </p:nvSpPr>
        <p:spPr>
          <a:xfrm>
            <a:off x="2512219" y="2260821"/>
            <a:ext cx="261937" cy="273779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6" name="Schemat blokowy: łącznik 35"/>
          <p:cNvSpPr/>
          <p:nvPr/>
        </p:nvSpPr>
        <p:spPr>
          <a:xfrm>
            <a:off x="4714875" y="4019550"/>
            <a:ext cx="285750" cy="28575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20" name="Obraz 26" descr="d-15.png">
            <a:extLst>
              <a:ext uri="{FF2B5EF4-FFF2-40B4-BE49-F238E27FC236}">
                <a16:creationId xmlns:a16="http://schemas.microsoft.com/office/drawing/2014/main" id="{F39B9B15-5D85-4378-88EE-7EA961AA4EB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292" y="3832350"/>
            <a:ext cx="26193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042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92858"/>
            <a:ext cx="6120680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</a:t>
            </a:r>
            <a:r>
              <a:rPr lang="pl-PL" sz="3200" b="1" dirty="0" err="1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Batowicki</a:t>
            </a:r>
            <a:endParaRPr lang="pl-PL" sz="3200" b="1" dirty="0">
              <a:solidFill>
                <a:srgbClr val="006CB7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07238"/>
            <a:ext cx="8136904" cy="43820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altLang="pl-PL" sz="1800" b="1" u="sng" dirty="0">
                <a:latin typeface="Calibri" panose="020F0502020204030204" pitchFamily="34" charset="0"/>
              </a:rPr>
              <a:t>ulica Reduta</a:t>
            </a:r>
          </a:p>
          <a:p>
            <a:pPr>
              <a:buNone/>
            </a:pPr>
            <a:r>
              <a:rPr lang="pl-PL" altLang="pl-PL" sz="1800" dirty="0">
                <a:latin typeface="Calibri" panose="020F0502020204030204" pitchFamily="34" charset="0"/>
              </a:rPr>
              <a:t>zmiany w organizacji ruchu obowiązujące </a:t>
            </a:r>
            <a:r>
              <a:rPr lang="pl-PL" altLang="pl-PL" sz="1800" dirty="0">
                <a:solidFill>
                  <a:srgbClr val="FF0000"/>
                </a:solidFill>
                <a:latin typeface="Calibri" panose="020F0502020204030204" pitchFamily="34" charset="0"/>
              </a:rPr>
              <a:t>od godz. 6.30 w dniu 29 października do dnia 1 listopada:</a:t>
            </a:r>
            <a:endParaRPr lang="pl-PL" altLang="pl-PL" sz="1800" b="1" u="sng" dirty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pl-PL" altLang="pl-PL" sz="1800" dirty="0">
                <a:latin typeface="Calibri" panose="020F0502020204030204" pitchFamily="34" charset="0"/>
              </a:rPr>
              <a:t>ulica wyłączona z ruchu kołowego (na odcinku od ul. Powstańców do ul. Reduta Boczna),</a:t>
            </a:r>
            <a:endParaRPr lang="pl-PL" altLang="pl-PL" sz="1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buNone/>
            </a:pPr>
            <a:endParaRPr lang="pl-PL" altLang="pl-PL" sz="1800" b="1" u="sng" dirty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pl-PL" altLang="pl-PL" sz="1800" b="1" u="sng" dirty="0">
                <a:latin typeface="Calibri" panose="020F0502020204030204" pitchFamily="34" charset="0"/>
              </a:rPr>
              <a:t>ulica Powstańców</a:t>
            </a:r>
          </a:p>
          <a:p>
            <a:pPr>
              <a:buNone/>
            </a:pPr>
            <a:r>
              <a:rPr lang="pl-PL" altLang="pl-PL" sz="1800" dirty="0">
                <a:latin typeface="Calibri" panose="020F0502020204030204" pitchFamily="34" charset="0"/>
              </a:rPr>
              <a:t>zmiany w organizacji ruchu obowiązujące </a:t>
            </a:r>
            <a:r>
              <a:rPr lang="pl-PL" altLang="pl-PL" sz="1800" dirty="0">
                <a:solidFill>
                  <a:srgbClr val="FF0000"/>
                </a:solidFill>
                <a:latin typeface="Calibri" panose="020F0502020204030204" pitchFamily="34" charset="0"/>
              </a:rPr>
              <a:t>od godz. 6.30 w dniu 1 listopada: </a:t>
            </a:r>
            <a:endParaRPr lang="pl-PL" altLang="pl-PL" sz="1800" dirty="0">
              <a:latin typeface="Calibri" panose="020F0502020204030204" pitchFamily="34" charset="0"/>
            </a:endParaRPr>
          </a:p>
          <a:p>
            <a:pPr marL="357188" lvl="1" indent="-174625">
              <a:buFont typeface="Arial" panose="020B0604020202020204" pitchFamily="34" charset="0"/>
              <a:buChar char="•"/>
            </a:pPr>
            <a:r>
              <a:rPr lang="pl-PL" altLang="pl-PL" sz="1800" b="1" dirty="0">
                <a:latin typeface="Calibri" panose="020F0502020204030204" pitchFamily="34" charset="0"/>
              </a:rPr>
              <a:t>ulica wyłączona z ruchu</a:t>
            </a:r>
            <a:r>
              <a:rPr lang="pl-PL" altLang="pl-PL" sz="1800" dirty="0">
                <a:latin typeface="Calibri" panose="020F0502020204030204" pitchFamily="34" charset="0"/>
              </a:rPr>
              <a:t> na odcinku od ulicy Strzelców do ul. Piasta Kołodzieja;</a:t>
            </a:r>
          </a:p>
          <a:p>
            <a:pPr marL="357188" lvl="1" indent="-174625">
              <a:buFont typeface="Arial" panose="020B0604020202020204" pitchFamily="34" charset="0"/>
              <a:buChar char="•"/>
            </a:pPr>
            <a:r>
              <a:rPr lang="pl-PL" altLang="pl-PL" sz="1800" dirty="0">
                <a:latin typeface="Calibri" panose="020F0502020204030204" pitchFamily="34" charset="0"/>
              </a:rPr>
              <a:t>dopuszczeni do wjazdu: </a:t>
            </a:r>
          </a:p>
          <a:p>
            <a:pPr marL="896938" lvl="2" indent="-269875">
              <a:buFont typeface="Wingdings" panose="05000000000000000000" pitchFamily="2" charset="2"/>
              <a:buChar char="§"/>
            </a:pPr>
            <a:r>
              <a:rPr lang="pl-PL" altLang="pl-PL" sz="1800" dirty="0">
                <a:latin typeface="Calibri" panose="020F0502020204030204" pitchFamily="34" charset="0"/>
              </a:rPr>
              <a:t>komunikacja zbiorowa, rowery, taxi,</a:t>
            </a:r>
          </a:p>
          <a:p>
            <a:pPr marL="896938" lvl="2" indent="-269875">
              <a:buFont typeface="Wingdings" panose="05000000000000000000" pitchFamily="2" charset="2"/>
              <a:buChar char="§"/>
            </a:pPr>
            <a:r>
              <a:rPr lang="pl-PL" altLang="pl-PL" sz="1800" dirty="0">
                <a:latin typeface="Calibri" panose="020F0502020204030204" pitchFamily="34" charset="0"/>
              </a:rPr>
              <a:t>niepełnosprawni, pojazdy posiadające zezwolenie ZDMK,</a:t>
            </a:r>
          </a:p>
          <a:p>
            <a:pPr marL="896938" lvl="2" indent="-269875">
              <a:buFont typeface="Wingdings" panose="05000000000000000000" pitchFamily="2" charset="2"/>
              <a:buChar char="§"/>
            </a:pPr>
            <a:r>
              <a:rPr lang="pl-PL" altLang="pl-PL" sz="1800" dirty="0">
                <a:latin typeface="Calibri" panose="020F0502020204030204" pitchFamily="34" charset="0"/>
              </a:rPr>
              <a:t>mieszkańcy ulicy Powstańców i </a:t>
            </a:r>
            <a:r>
              <a:rPr lang="pl-PL" altLang="pl-PL" sz="1800" dirty="0" err="1">
                <a:latin typeface="Calibri" panose="020F0502020204030204" pitchFamily="34" charset="0"/>
              </a:rPr>
              <a:t>Dziekanowickiej</a:t>
            </a:r>
            <a:r>
              <a:rPr lang="pl-PL" altLang="pl-PL" sz="1800" dirty="0">
                <a:latin typeface="Calibri" panose="020F0502020204030204" pitchFamily="34" charset="0"/>
              </a:rPr>
              <a:t>.</a:t>
            </a:r>
          </a:p>
          <a:p>
            <a:pPr marL="896938" lvl="2" indent="-269875">
              <a:buFont typeface="Wingdings" panose="05000000000000000000" pitchFamily="2" charset="2"/>
              <a:buChar char="§"/>
            </a:pPr>
            <a:endParaRPr lang="pl-PL" alt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651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690" y="-3176"/>
            <a:ext cx="9146203" cy="686117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492858"/>
            <a:ext cx="6120680" cy="71438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Cmentarz </a:t>
            </a:r>
            <a:r>
              <a:rPr lang="pl-PL" sz="3200" b="1" dirty="0" err="1">
                <a:solidFill>
                  <a:srgbClr val="006C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Batowicki</a:t>
            </a:r>
            <a:endParaRPr lang="pl-PL" sz="3200" b="1" dirty="0">
              <a:solidFill>
                <a:srgbClr val="006CB7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242010"/>
            <a:ext cx="7992888" cy="49232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altLang="pl-PL" sz="2000" b="1" u="sng" dirty="0">
                <a:latin typeface="Calibri" panose="020F0502020204030204" pitchFamily="34" charset="0"/>
              </a:rPr>
              <a:t>ulica Powstańców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altLang="pl-PL" sz="2000" dirty="0">
                <a:latin typeface="Calibri" panose="020F0502020204030204" pitchFamily="34" charset="0"/>
              </a:rPr>
              <a:t>niepełnosprawni w dniach </a:t>
            </a:r>
            <a:r>
              <a:rPr lang="pl-PL" altLang="pl-PL" sz="2000" dirty="0">
                <a:solidFill>
                  <a:srgbClr val="FF0000"/>
                </a:solidFill>
                <a:latin typeface="Calibri" panose="020F0502020204030204" pitchFamily="34" charset="0"/>
              </a:rPr>
              <a:t>29.10-1.11.2022r.</a:t>
            </a:r>
            <a:r>
              <a:rPr lang="pl-PL" altLang="pl-PL" sz="2000" dirty="0">
                <a:latin typeface="Calibri" panose="020F0502020204030204" pitchFamily="34" charset="0"/>
              </a:rPr>
              <a:t> będą mogli parkować przy kaplicy w Batowicach;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altLang="pl-PL" sz="2000" dirty="0">
                <a:latin typeface="Calibri" panose="020F0502020204030204" pitchFamily="34" charset="0"/>
              </a:rPr>
              <a:t> </a:t>
            </a:r>
            <a:r>
              <a:rPr lang="pl-PL" altLang="pl-PL" sz="2000" dirty="0">
                <a:solidFill>
                  <a:srgbClr val="FF0000"/>
                </a:solidFill>
                <a:latin typeface="Calibri" panose="020F0502020204030204" pitchFamily="34" charset="0"/>
              </a:rPr>
              <a:t>od godz. 6.30 w dniu 1 listopada </a:t>
            </a:r>
            <a:r>
              <a:rPr lang="pl-PL" altLang="pl-PL" sz="2000" dirty="0">
                <a:latin typeface="Calibri" panose="020F0502020204030204" pitchFamily="34" charset="0"/>
              </a:rPr>
              <a:t>zakaz skrętu w lewo z alei 29 Listopada od strony Warszawy w ulicę Powstańców.</a:t>
            </a:r>
          </a:p>
          <a:p>
            <a:pPr marL="0" indent="0">
              <a:buNone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8151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2232</TotalTime>
  <Words>1317</Words>
  <Application>Microsoft Office PowerPoint</Application>
  <PresentationFormat>Pokaz na ekranie (4:3)</PresentationFormat>
  <Paragraphs>173</Paragraphs>
  <Slides>23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30" baseType="lpstr">
      <vt:lpstr>Arial</vt:lpstr>
      <vt:lpstr>Calibri</vt:lpstr>
      <vt:lpstr>Lato</vt:lpstr>
      <vt:lpstr>Times New Roman</vt:lpstr>
      <vt:lpstr>Wingdings</vt:lpstr>
      <vt:lpstr>Wingdings 2</vt:lpstr>
      <vt:lpstr>Motyw pakietu Office</vt:lpstr>
      <vt:lpstr>Prezentacja programu PowerPoint</vt:lpstr>
      <vt:lpstr>Prezentacja programu PowerPoint</vt:lpstr>
      <vt:lpstr>Cmentarz Rakowicki</vt:lpstr>
      <vt:lpstr>Cmentarz Rakowicki</vt:lpstr>
      <vt:lpstr>Cmentarz Rakowicki</vt:lpstr>
      <vt:lpstr>Cmentarz Rakowicki</vt:lpstr>
      <vt:lpstr>Cmentarz Rakowicki</vt:lpstr>
      <vt:lpstr>Cmentarz Batowicki</vt:lpstr>
      <vt:lpstr>Cmentarz Batowicki</vt:lpstr>
      <vt:lpstr>Cmentarz Batowicki</vt:lpstr>
      <vt:lpstr>Cmentarz Batowicki</vt:lpstr>
      <vt:lpstr>Cmentarz Grębałowski</vt:lpstr>
      <vt:lpstr>Cmentarz Grębałowski</vt:lpstr>
      <vt:lpstr>Cmentarz Grębałowski</vt:lpstr>
      <vt:lpstr>Cmentarz Grębałowski</vt:lpstr>
      <vt:lpstr>Cmentarz Podgórski</vt:lpstr>
      <vt:lpstr>Cmentarz Salwator</vt:lpstr>
      <vt:lpstr>Cmentarz Salwator</vt:lpstr>
      <vt:lpstr>Cmentarz przy ul. Bieżanowskiej</vt:lpstr>
      <vt:lpstr>Cmentarz przy ul. Wspólnej</vt:lpstr>
      <vt:lpstr>Pozostałe cmentarze</vt:lpstr>
      <vt:lpstr>Prezentacja programu PowerPoint</vt:lpstr>
      <vt:lpstr>Dziękujemy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Krol Filip IV Piekny</dc:creator>
  <cp:lastModifiedBy>Szczepański Przemysław</cp:lastModifiedBy>
  <cp:revision>192</cp:revision>
  <dcterms:created xsi:type="dcterms:W3CDTF">2017-08-04T11:21:42Z</dcterms:created>
  <dcterms:modified xsi:type="dcterms:W3CDTF">2022-10-24T19:37:33Z</dcterms:modified>
</cp:coreProperties>
</file>