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616" r:id="rId2"/>
    <p:sldId id="617" r:id="rId3"/>
    <p:sldId id="627" r:id="rId4"/>
    <p:sldId id="620" r:id="rId5"/>
    <p:sldId id="626" r:id="rId6"/>
    <p:sldId id="623" r:id="rId7"/>
    <p:sldId id="624" r:id="rId8"/>
    <p:sldId id="628" r:id="rId9"/>
    <p:sldId id="629" r:id="rId10"/>
    <p:sldId id="630" r:id="rId11"/>
    <p:sldId id="632" r:id="rId12"/>
    <p:sldId id="633" r:id="rId13"/>
    <p:sldId id="631" r:id="rId14"/>
  </p:sldIdLst>
  <p:sldSz cx="12192000" cy="6858000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F0502020204030203" pitchFamily="34" charset="-18"/>
      <p:regular r:id="rId20"/>
      <p:bold r:id="rId21"/>
      <p:italic r:id="rId22"/>
      <p:boldItalic r:id="rId23"/>
    </p:embeddedFont>
    <p:embeddedFont>
      <p:font typeface="Lato Black" panose="020F0A02020204030203" pitchFamily="34" charset="-18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orient="horz" pos="255">
          <p15:clr>
            <a:srgbClr val="000000"/>
          </p15:clr>
        </p15:guide>
        <p15:guide id="3" pos="3840">
          <p15:clr>
            <a:srgbClr val="000000"/>
          </p15:clr>
        </p15:guide>
        <p15:guide id="4" pos="7446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SMFwvxqpl0/CyyIcOl6FrSEO/v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ogulec Aleksandra" initials="KA" lastIdx="1" clrIdx="0">
    <p:extLst>
      <p:ext uri="{19B8F6BF-5375-455C-9EA6-DF929625EA0E}">
        <p15:presenceInfo xmlns:p15="http://schemas.microsoft.com/office/powerpoint/2012/main" userId="S::Aleksandra.Krogulec@um.krakow.pl::c05e9ed9-7fb2-439d-83e2-5060f2e6d6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7" autoAdjust="0"/>
    <p:restoredTop sz="95268" autoAdjust="0"/>
  </p:normalViewPr>
  <p:slideViewPr>
    <p:cSldViewPr snapToGrid="0">
      <p:cViewPr varScale="1">
        <p:scale>
          <a:sx n="85" d="100"/>
          <a:sy n="85" d="100"/>
        </p:scale>
        <p:origin x="566" y="67"/>
      </p:cViewPr>
      <p:guideLst>
        <p:guide orient="horz" pos="2160"/>
        <p:guide orient="horz" pos="255"/>
        <p:guide pos="3840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ANALIZY RUCHU:</a:t>
            </a:r>
          </a:p>
          <a:p>
            <a:endParaRPr lang="pl-PL"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pl-PL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Biorąc pod uwagę fakt, iż liczba osób odwiedzających MCN może się wahać, w ramach określenia zapotrzebowania na miejsca parkingowe, wyznaczono minimalną i maksymalną liczbę miejsc parkingowych. Minimalne zapotrzebowanie określono przy założeniu, że </a:t>
            </a:r>
            <a:r>
              <a:rPr lang="pl-PL" sz="18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średniodobowo</a:t>
            </a:r>
            <a:r>
              <a:rPr lang="pl-PL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MCN będzie odwiedzać 411 osób (na podstawie założenia, że MCN będzie przyjmował 150 000 osób rocznie). Maksymalne zapotrzebowanie wynika z założenia, że w MCN jednocześnie może przebywać maksymalnie ok. 1 900 osób. Uwzględniono również pracowników Małopolskiego Centrum Nauki, odbiorców usług dostępnych w obiekcie oraz udostępnienie parkingów na cele komercyjne. </a:t>
            </a:r>
          </a:p>
          <a:p>
            <a:endParaRPr lang="pl-PL" sz="1800" b="0" i="0" u="none" strike="noStrike" cap="none" baseline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r>
              <a:rPr lang="pl-PL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Opierając się na doświadczeniach podobnych obiektów w innych polskich miastach, około 45% zwiedzających stanowią grupy zorganizowane, przyjeżdżające autokarami. </a:t>
            </a:r>
          </a:p>
          <a:p>
            <a:endParaRPr lang="pl-PL" sz="1800" b="0" i="0" u="none" strike="noStrike" cap="none" baseline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r>
              <a:rPr lang="pl-PL" sz="18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Wykonane symulacje ruchu pokazują, że znacząca część podróży do Małopolskiego Centrum Nauki odbywa się transportem zbiorowym </a:t>
            </a:r>
            <a:r>
              <a:rPr lang="pl-PL" sz="1800" b="1" i="0" u="none" strike="noStrike" cap="none" baseline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(około 64%). </a:t>
            </a:r>
            <a:r>
              <a:rPr lang="pl-PL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Duże znaczenie dla takiego stanu rzeczy ma planowany przystanek autobusowy zlokalizowany w sąsiedztwie estakady prowadzącej do CH Serenada. W efekcie, w związku z powstaniem MCN, ruch na podstawowych drogach analizowanego obszaru (Al. Bora-Komorowskiego i ul. Stella Sawickiego) nie wzrasta więcej niż o 10%, w stosunku do wariantu bezinwestycyjnego.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2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ANALIZY RUCHU:</a:t>
            </a:r>
          </a:p>
          <a:p>
            <a:endParaRPr lang="pl-PL"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pl-PL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Biorąc pod uwagę fakt, iż liczba osób odwiedzających MCN może się wahać, w ramach określenia zapotrzebowania na miejsca parkingowe, wyznaczono minimalną i maksymalną liczbę miejsc parkingowych. Minimalne zapotrzebowanie określono przy założeniu, że </a:t>
            </a:r>
            <a:r>
              <a:rPr lang="pl-PL" sz="18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średniodobowo</a:t>
            </a:r>
            <a:r>
              <a:rPr lang="pl-PL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MCN będzie odwiedzać 411 osób (na podstawie założenia, że MCN będzie przyjmował 150 000 osób rocznie). Maksymalne zapotrzebowanie wynika z założenia, że w MCN jednocześnie może przebywać maksymalnie ok. 1 900 osób. Uwzględniono również pracowników Małopolskiego Centrum Nauki, odbiorców usług dostępnych w obiekcie oraz udostępnienie parkingów na cele komercyjne. </a:t>
            </a:r>
          </a:p>
          <a:p>
            <a:endParaRPr lang="pl-PL" sz="1800" b="0" i="0" u="none" strike="noStrike" cap="none" baseline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r>
              <a:rPr lang="pl-PL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Opierając się na doświadczeniach podobnych obiektów w innych polskich miastach, około 45% zwiedzających stanowią grupy zorganizowane, przyjeżdżające autokarami. </a:t>
            </a:r>
          </a:p>
          <a:p>
            <a:endParaRPr lang="pl-PL" sz="1800" b="0" i="0" u="none" strike="noStrike" cap="none" baseline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r>
              <a:rPr lang="pl-PL" sz="18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Wykonane symulacje ruchu pokazują, że znacząca część podróży do Małopolskiego Centrum Nauki odbywa się transportem zbiorowym </a:t>
            </a:r>
            <a:r>
              <a:rPr lang="pl-PL" sz="1800" b="1" i="0" u="none" strike="noStrike" cap="none" baseline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(około 64%). </a:t>
            </a:r>
            <a:r>
              <a:rPr lang="pl-PL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Duże znaczenie dla takiego stanu rzeczy ma planowany przystanek autobusowy zlokalizowany w sąsiedztwie estakady prowadzącej do CH Serenada. W efekcie, w związku z powstaniem MCN, ruch na podstawowych drogach analizowanego obszaru (Al. Bora-Komorowskiego i ul. Stella Sawickiego) nie wzrasta więcej niż o 10%, w stosunku do wariantu bezinwestycyjnego.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8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 preserve="1">
  <p:cSld name="1_Tytuł i zawartość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8200" y="954087"/>
            <a:ext cx="10515600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346075" y="6534150"/>
            <a:ext cx="274320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545262"/>
            <a:ext cx="4114800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207375" y="6534150"/>
            <a:ext cx="365125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A238083-0F5F-475F-8B22-578DA3BE94A7}"/>
              </a:ext>
            </a:extLst>
          </p:cNvPr>
          <p:cNvSpPr/>
          <p:nvPr userDrawn="1"/>
        </p:nvSpPr>
        <p:spPr>
          <a:xfrm>
            <a:off x="8430613" y="5100887"/>
            <a:ext cx="3397531" cy="1383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21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838200" y="954087"/>
            <a:ext cx="10515600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24"/>
          <p:cNvSpPr txBox="1">
            <a:spLocks noGrp="1"/>
          </p:cNvSpPr>
          <p:nvPr>
            <p:ph type="dt" idx="10"/>
          </p:nvPr>
        </p:nvSpPr>
        <p:spPr>
          <a:xfrm>
            <a:off x="346075" y="6534150"/>
            <a:ext cx="274320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ftr" idx="11"/>
          </p:nvPr>
        </p:nvSpPr>
        <p:spPr>
          <a:xfrm>
            <a:off x="4038600" y="6545262"/>
            <a:ext cx="4114800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207375" y="6534150"/>
            <a:ext cx="365125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25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3AF"/>
              </a:buClr>
              <a:buSzPts val="3200"/>
              <a:buFont typeface="Arial"/>
              <a:buNone/>
              <a:defRPr sz="3200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3A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dt" idx="10"/>
          </p:nvPr>
        </p:nvSpPr>
        <p:spPr>
          <a:xfrm>
            <a:off x="346075" y="6534150"/>
            <a:ext cx="274320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ftr" idx="11"/>
          </p:nvPr>
        </p:nvSpPr>
        <p:spPr>
          <a:xfrm>
            <a:off x="4038600" y="6545262"/>
            <a:ext cx="4114800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207375" y="6534150"/>
            <a:ext cx="365125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3A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3A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346075" y="6534150"/>
            <a:ext cx="274320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4038600" y="6545262"/>
            <a:ext cx="4114800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8207375" y="6534150"/>
            <a:ext cx="365125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dt" idx="10"/>
          </p:nvPr>
        </p:nvSpPr>
        <p:spPr>
          <a:xfrm>
            <a:off x="346075" y="6534150"/>
            <a:ext cx="274320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ftr" idx="11"/>
          </p:nvPr>
        </p:nvSpPr>
        <p:spPr>
          <a:xfrm>
            <a:off x="4038600" y="6545262"/>
            <a:ext cx="4114800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8207375" y="6534150"/>
            <a:ext cx="365125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838200" y="954087"/>
            <a:ext cx="10515600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346075" y="6534150"/>
            <a:ext cx="274320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545262"/>
            <a:ext cx="4114800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207375" y="6534150"/>
            <a:ext cx="365125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1"/>
          </p:nvPr>
        </p:nvSpPr>
        <p:spPr>
          <a:xfrm>
            <a:off x="831849" y="458947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dt" idx="10"/>
          </p:nvPr>
        </p:nvSpPr>
        <p:spPr>
          <a:xfrm>
            <a:off x="346075" y="6534150"/>
            <a:ext cx="274320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ftr" idx="11"/>
          </p:nvPr>
        </p:nvSpPr>
        <p:spPr>
          <a:xfrm>
            <a:off x="4038600" y="6545262"/>
            <a:ext cx="4114800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sldNum" idx="12"/>
          </p:nvPr>
        </p:nvSpPr>
        <p:spPr>
          <a:xfrm>
            <a:off x="8207375" y="6534150"/>
            <a:ext cx="365125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1"/>
          <p:cNvGrpSpPr/>
          <p:nvPr/>
        </p:nvGrpSpPr>
        <p:grpSpPr>
          <a:xfrm>
            <a:off x="322262" y="325437"/>
            <a:ext cx="11561762" cy="6207125"/>
            <a:chOff x="322907" y="325720"/>
            <a:chExt cx="11560407" cy="6206560"/>
          </a:xfrm>
        </p:grpSpPr>
        <p:pic>
          <p:nvPicPr>
            <p:cNvPr id="11" name="Google Shape;11;p2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817240" y="5644312"/>
              <a:ext cx="2040800" cy="85713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oogle Shape;12;p21"/>
            <p:cNvGrpSpPr/>
            <p:nvPr/>
          </p:nvGrpSpPr>
          <p:grpSpPr>
            <a:xfrm>
              <a:off x="322907" y="325720"/>
              <a:ext cx="11560407" cy="6206560"/>
              <a:chOff x="322907" y="324915"/>
              <a:chExt cx="11560407" cy="6206560"/>
            </a:xfrm>
          </p:grpSpPr>
          <p:sp>
            <p:nvSpPr>
              <p:cNvPr id="13" name="Google Shape;13;p21"/>
              <p:cNvSpPr txBox="1"/>
              <p:nvPr/>
            </p:nvSpPr>
            <p:spPr>
              <a:xfrm rot="-5400000">
                <a:off x="-2753390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" name="Google Shape;14;p21"/>
              <p:cNvSpPr txBox="1"/>
              <p:nvPr/>
            </p:nvSpPr>
            <p:spPr>
              <a:xfrm>
                <a:off x="322907" y="6480680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5" name="Google Shape;15;p21"/>
              <p:cNvSpPr txBox="1"/>
              <p:nvPr/>
            </p:nvSpPr>
            <p:spPr>
              <a:xfrm>
                <a:off x="322907" y="324915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6" name="Google Shape;16;p21"/>
              <p:cNvSpPr txBox="1"/>
              <p:nvPr/>
            </p:nvSpPr>
            <p:spPr>
              <a:xfrm rot="-5400000">
                <a:off x="8754637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17" name="Google Shape;17;p21"/>
          <p:cNvSpPr txBox="1">
            <a:spLocks noGrp="1"/>
          </p:cNvSpPr>
          <p:nvPr>
            <p:ph type="title"/>
          </p:nvPr>
        </p:nvSpPr>
        <p:spPr>
          <a:xfrm>
            <a:off x="838200" y="954087"/>
            <a:ext cx="10515600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3A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3AF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3AF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3AF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3AF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3AF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3AF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3AF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3AF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3A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346075" y="6534150"/>
            <a:ext cx="274320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545262"/>
            <a:ext cx="4114800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207375" y="6534150"/>
            <a:ext cx="365125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8E"/>
              </a:buClr>
              <a:buSzPts val="1200"/>
              <a:buFont typeface="Lato"/>
              <a:buNone/>
              <a:defRPr sz="1200" b="0" i="0" u="none">
                <a:solidFill>
                  <a:srgbClr val="00488E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6075" y="363537"/>
            <a:ext cx="1693862" cy="520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52" r:id="rId3"/>
    <p:sldLayoutId id="2147483653" r:id="rId4"/>
    <p:sldLayoutId id="2147483654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6B1208A-05EB-4EF4-A2E0-A07D95484F23}"/>
              </a:ext>
            </a:extLst>
          </p:cNvPr>
          <p:cNvSpPr txBox="1"/>
          <p:nvPr/>
        </p:nvSpPr>
        <p:spPr>
          <a:xfrm>
            <a:off x="1936813" y="2488330"/>
            <a:ext cx="84781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600" dirty="0">
                <a:solidFill>
                  <a:srgbClr val="0063AF"/>
                </a:solidFill>
                <a:latin typeface="Lato Black"/>
              </a:rPr>
              <a:t>Czasowe zmiany w organizacji ruchu </a:t>
            </a:r>
            <a:br>
              <a:rPr lang="pl-PL" sz="3600" dirty="0">
                <a:solidFill>
                  <a:srgbClr val="0063AF"/>
                </a:solidFill>
                <a:latin typeface="Lato Black"/>
              </a:rPr>
            </a:br>
            <a:br>
              <a:rPr lang="pl-PL" sz="3600" dirty="0">
                <a:solidFill>
                  <a:srgbClr val="0063AF"/>
                </a:solidFill>
                <a:latin typeface="Lato Black"/>
              </a:rPr>
            </a:br>
            <a:r>
              <a:rPr lang="pl-PL" sz="3600" dirty="0">
                <a:solidFill>
                  <a:srgbClr val="0063AF"/>
                </a:solidFill>
                <a:latin typeface="Lato Black"/>
              </a:rPr>
              <a:t>Wszystkich Świętych  2023 r.</a:t>
            </a:r>
          </a:p>
        </p:txBody>
      </p:sp>
    </p:spTree>
    <p:extLst>
      <p:ext uri="{BB962C8B-B14F-4D97-AF65-F5344CB8AC3E}">
        <p14:creationId xmlns:p14="http://schemas.microsoft.com/office/powerpoint/2010/main" val="230135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15ABC6-81D9-42E9-9BBA-2FC9BAB56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376" y="412549"/>
            <a:ext cx="9276425" cy="736600"/>
          </a:xfrm>
        </p:spPr>
        <p:txBody>
          <a:bodyPr/>
          <a:lstStyle/>
          <a:p>
            <a:r>
              <a:rPr lang="pl-PL" sz="3200" dirty="0"/>
              <a:t>POZOSTAŁE CMENTARZE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F09D576-C86E-4094-AC9B-6B565ADBE3EC}"/>
              </a:ext>
            </a:extLst>
          </p:cNvPr>
          <p:cNvSpPr txBox="1"/>
          <p:nvPr/>
        </p:nvSpPr>
        <p:spPr>
          <a:xfrm>
            <a:off x="624396" y="1003177"/>
            <a:ext cx="10910656" cy="528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Arial" pitchFamily="34" charset="0"/>
              <a:buNone/>
              <a:tabLst/>
              <a:defRPr/>
            </a:pPr>
            <a:r>
              <a:rPr lang="pl-PL" sz="2000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Zakaz zatrzymywania się  w dniu 1 XI 2023 obowiązywać będzie również w rejonie poniższych cmentarzy:</a:t>
            </a:r>
            <a:endParaRPr lang="pl-PL" sz="800" b="1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marL="608013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przy ulicy Sodowej;</a:t>
            </a:r>
          </a:p>
          <a:p>
            <a:pPr marL="608013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przy ulicy Niebieskiej;</a:t>
            </a:r>
          </a:p>
          <a:p>
            <a:pPr marL="608013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1200" dirty="0">
                <a:solidFill>
                  <a:srgbClr val="0070C0"/>
                </a:solidFill>
                <a:latin typeface="Lato" panose="020F0502020204030203" pitchFamily="34" charset="-18"/>
                <a:ea typeface="+mn-ea"/>
                <a:cs typeface="+mn-cs"/>
              </a:rPr>
              <a:t>przy ulicy Mała Góra;</a:t>
            </a:r>
          </a:p>
          <a:p>
            <a:pPr marL="608013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przy ulicy Glogera;</a:t>
            </a:r>
          </a:p>
          <a:p>
            <a:pPr marL="608013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przy ulicy Balickiej;</a:t>
            </a:r>
          </a:p>
          <a:p>
            <a:pPr marL="608013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przy ulicy Olszanickiej;</a:t>
            </a:r>
          </a:p>
          <a:p>
            <a:pPr marL="608013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przy ulicy Igołomskiej;</a:t>
            </a:r>
          </a:p>
          <a:p>
            <a:pPr marL="608013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przy ulicy Zawiłej;</a:t>
            </a:r>
          </a:p>
          <a:p>
            <a:pPr marL="608013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przy ulicy Wolskiego </a:t>
            </a:r>
          </a:p>
          <a:p>
            <a:pPr marL="608013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0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przy ulicy Osterwy;</a:t>
            </a:r>
          </a:p>
          <a:p>
            <a:pPr marL="608013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altLang="pl-PL" sz="20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przy ulicy Niewodniczańskiego;</a:t>
            </a:r>
          </a:p>
          <a:p>
            <a:pPr marL="608013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altLang="pl-PL" sz="20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przy ulicy Jeziorko.</a:t>
            </a:r>
            <a:endParaRPr lang="pl-PL" sz="2000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96B65BD-0A84-07DC-7347-983007A63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858" y="20002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6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0D738E-BEC9-429B-B74A-0731954C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493" y="531184"/>
            <a:ext cx="10515600" cy="601176"/>
          </a:xfrm>
        </p:spPr>
        <p:txBody>
          <a:bodyPr/>
          <a:lstStyle/>
          <a:p>
            <a:r>
              <a:rPr lang="pl-PL" sz="3200" dirty="0"/>
              <a:t>ZMIANY W SYGNALIZACJI ŚWIETLNEJ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F45765-DBA1-4BC7-ABFA-C1FDFC42B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197" y="4342639"/>
            <a:ext cx="3991285" cy="1726347"/>
          </a:xfrm>
        </p:spPr>
        <p:txBody>
          <a:bodyPr/>
          <a:lstStyle/>
          <a:p>
            <a:pPr marL="114300" indent="0">
              <a:buNone/>
            </a:pPr>
            <a:r>
              <a:rPr lang="pl-PL" sz="1800" dirty="0"/>
              <a:t>Skrzyżowanie 29 Listopada – Powstańców: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Przełączenie sygnalizacji na sygnał żółty migowy po decyzji służb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Nadzór Policji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3DF43CD9-86C6-4481-B25F-90563038313E}"/>
              </a:ext>
            </a:extLst>
          </p:cNvPr>
          <p:cNvSpPr/>
          <p:nvPr/>
        </p:nvSpPr>
        <p:spPr>
          <a:xfrm>
            <a:off x="1637969" y="3028219"/>
            <a:ext cx="450693" cy="4007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6CA2A3F4-D650-4AD6-ACCA-6805FEA4FE73}"/>
              </a:ext>
            </a:extLst>
          </p:cNvPr>
          <p:cNvSpPr txBox="1">
            <a:spLocks/>
          </p:cNvSpPr>
          <p:nvPr/>
        </p:nvSpPr>
        <p:spPr>
          <a:xfrm>
            <a:off x="7021828" y="4238716"/>
            <a:ext cx="3991287" cy="172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3AF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14300" indent="0">
              <a:buFont typeface="Arial"/>
              <a:buNone/>
            </a:pPr>
            <a:r>
              <a:rPr lang="pl-PL" sz="1800" dirty="0"/>
              <a:t>Rondo Barei oraz przejście dla pieszych przez ul. Strzelców: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Przełączenie sygnalizacji na sygnał żółty migowy po decyzji służb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Nadzór Policji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31BFA8B-6C5C-4FC2-8706-71A38775E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416" y="1298936"/>
            <a:ext cx="3991286" cy="2877127"/>
          </a:xfrm>
          <a:prstGeom prst="rect">
            <a:avLst/>
          </a:prstGeom>
        </p:spPr>
      </p:pic>
      <p:pic>
        <p:nvPicPr>
          <p:cNvPr id="22" name="Grafika 21" descr="Cel z wypełnieniem pełnym">
            <a:extLst>
              <a:ext uri="{FF2B5EF4-FFF2-40B4-BE49-F238E27FC236}">
                <a16:creationId xmlns:a16="http://schemas.microsoft.com/office/drawing/2014/main" id="{841A6D72-6CB1-472C-9EAD-DB277323C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4319" y="2689382"/>
            <a:ext cx="702734" cy="702734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C57FF44C-0CB8-47E4-B50B-22FA9F37BA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1255" y="393787"/>
            <a:ext cx="768391" cy="738573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EC77A14-BC0D-45DA-B98B-EDF1B9C326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313" y="1260443"/>
            <a:ext cx="3991287" cy="2898994"/>
          </a:xfrm>
          <a:prstGeom prst="rect">
            <a:avLst/>
          </a:prstGeom>
        </p:spPr>
      </p:pic>
      <p:pic>
        <p:nvPicPr>
          <p:cNvPr id="25" name="Grafika 24" descr="Cel z wypełnieniem pełnym">
            <a:extLst>
              <a:ext uri="{FF2B5EF4-FFF2-40B4-BE49-F238E27FC236}">
                <a16:creationId xmlns:a16="http://schemas.microsoft.com/office/drawing/2014/main" id="{C2F1320E-457B-46EF-A798-2BFB15BA4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6859" y="1260443"/>
            <a:ext cx="702734" cy="702734"/>
          </a:xfrm>
          <a:prstGeom prst="rect">
            <a:avLst/>
          </a:prstGeom>
        </p:spPr>
      </p:pic>
      <p:pic>
        <p:nvPicPr>
          <p:cNvPr id="26" name="Grafika 25" descr="Cel z wypełnieniem pełnym">
            <a:extLst>
              <a:ext uri="{FF2B5EF4-FFF2-40B4-BE49-F238E27FC236}">
                <a16:creationId xmlns:a16="http://schemas.microsoft.com/office/drawing/2014/main" id="{6B5165FC-4FB2-496F-871E-382A954FB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1540" y="2943553"/>
            <a:ext cx="702734" cy="7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5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0D738E-BEC9-429B-B74A-0731954C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493" y="531184"/>
            <a:ext cx="10515600" cy="601176"/>
          </a:xfrm>
        </p:spPr>
        <p:txBody>
          <a:bodyPr/>
          <a:lstStyle/>
          <a:p>
            <a:r>
              <a:rPr lang="pl-PL" sz="3200" dirty="0"/>
              <a:t>ZMIANY W SYGNALIZACJI ŚWIETLNEJ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F45765-DBA1-4BC7-ABFA-C1FDFC42B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776" y="4371676"/>
            <a:ext cx="3748976" cy="1726347"/>
          </a:xfrm>
        </p:spPr>
        <p:txBody>
          <a:bodyPr/>
          <a:lstStyle/>
          <a:p>
            <a:pPr marL="114300" indent="0">
              <a:buNone/>
            </a:pPr>
            <a:r>
              <a:rPr lang="pl-PL" sz="1800" dirty="0"/>
              <a:t>Skrzyżowanie Kocmyrzowska - Architektów: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Przełączenie sygnalizacji na sygnał żółty migowy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Nadzór Policji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E933F61-26B1-4808-BEBC-623911FD1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178" y="1237114"/>
            <a:ext cx="3639627" cy="2976627"/>
          </a:xfrm>
          <a:prstGeom prst="rect">
            <a:avLst/>
          </a:prstGeom>
        </p:spPr>
      </p:pic>
      <p:pic>
        <p:nvPicPr>
          <p:cNvPr id="19" name="Grafika 18" descr="Cel z wypełnieniem pełnym">
            <a:extLst>
              <a:ext uri="{FF2B5EF4-FFF2-40B4-BE49-F238E27FC236}">
                <a16:creationId xmlns:a16="http://schemas.microsoft.com/office/drawing/2014/main" id="{AD94B8A5-D909-4FC8-ADEB-05071C94D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5264" y="2506133"/>
            <a:ext cx="702734" cy="702734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65044695-8BA2-46E6-86B9-72F55DE61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478" y="381211"/>
            <a:ext cx="762521" cy="73293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3AE0F23-B4C6-4E1D-9502-4B8710949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51" y="1218895"/>
            <a:ext cx="3639627" cy="297662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57A20C-609A-4672-95AF-9DF3653754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7649" y="3019182"/>
            <a:ext cx="701101" cy="701101"/>
          </a:xfrm>
          <a:prstGeom prst="rect">
            <a:avLst/>
          </a:prstGeom>
        </p:spPr>
      </p:pic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id="{9512BE89-FF3E-4987-B8DF-38D0C51CFEB4}"/>
              </a:ext>
            </a:extLst>
          </p:cNvPr>
          <p:cNvSpPr txBox="1">
            <a:spLocks/>
          </p:cNvSpPr>
          <p:nvPr/>
        </p:nvSpPr>
        <p:spPr>
          <a:xfrm>
            <a:off x="6332175" y="4318494"/>
            <a:ext cx="4123896" cy="172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3AF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3AF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63A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14300" indent="0">
              <a:buFont typeface="Arial"/>
              <a:buNone/>
            </a:pPr>
            <a:r>
              <a:rPr lang="pl-PL" sz="1800" dirty="0"/>
              <a:t>Skrzyżowanie Krzesławicka – Darwina - Poległych w Krzesławicach: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Przełączenie sygnalizacji na sygnał żółty migowy po decyzji służb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Nadzór Policji</a:t>
            </a:r>
          </a:p>
        </p:txBody>
      </p:sp>
    </p:spTree>
    <p:extLst>
      <p:ext uri="{BB962C8B-B14F-4D97-AF65-F5344CB8AC3E}">
        <p14:creationId xmlns:p14="http://schemas.microsoft.com/office/powerpoint/2010/main" val="27876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65789E52-3B3D-4812-B97F-31860543ED3E}"/>
              </a:ext>
            </a:extLst>
          </p:cNvPr>
          <p:cNvSpPr txBox="1"/>
          <p:nvPr/>
        </p:nvSpPr>
        <p:spPr>
          <a:xfrm>
            <a:off x="502024" y="1907725"/>
            <a:ext cx="1128656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 Black" panose="020F0A02020204030203" pitchFamily="34" charset="-18"/>
                <a:ea typeface="+mn-ea"/>
                <a:cs typeface="+mn-cs"/>
              </a:rPr>
              <a:t>W ZWIĄZKU Z WPROWADZANYMI CZASOWYMI ZMIANAMI </a:t>
            </a:r>
            <a:b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 Black" panose="020F0A02020204030203" pitchFamily="34" charset="-18"/>
                <a:ea typeface="+mn-ea"/>
                <a:cs typeface="+mn-cs"/>
              </a:rPr>
            </a:b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 Black" panose="020F0A02020204030203" pitchFamily="34" charset="-18"/>
                <a:ea typeface="+mn-ea"/>
                <a:cs typeface="+mn-cs"/>
              </a:rPr>
              <a:t>W ORGANIZACJI RUCHU W OKRESIE ŚWIĘTA WSZYSTKICH ŚWIĘTYCH</a:t>
            </a:r>
          </a:p>
          <a:p>
            <a:pPr algn="ctr"/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 Black" panose="020F0A02020204030203" pitchFamily="34" charset="-18"/>
                <a:ea typeface="+mn-ea"/>
                <a:cs typeface="+mn-cs"/>
              </a:rPr>
              <a:t>PROSIMY O</a:t>
            </a:r>
          </a:p>
          <a:p>
            <a:pPr algn="ctr"/>
            <a:endParaRPr lang="pl-PL" sz="2600" b="1" kern="1200" dirty="0">
              <a:solidFill>
                <a:srgbClr val="0070C0"/>
              </a:solidFill>
              <a:latin typeface="Lato Black" panose="020F0A02020204030203" pitchFamily="34" charset="-18"/>
              <a:ea typeface="+mn-ea"/>
              <a:cs typeface="+mn-cs"/>
            </a:endParaRPr>
          </a:p>
          <a:p>
            <a:pPr algn="ctr"/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 Black" panose="020F0A02020204030203" pitchFamily="34" charset="-18"/>
                <a:ea typeface="+mn-ea"/>
                <a:cs typeface="+mn-cs"/>
              </a:rPr>
              <a:t>ZACHOWANIE SZCZEGÓLNEJ OSTROŻNOŚCI, </a:t>
            </a:r>
          </a:p>
          <a:p>
            <a:pPr algn="ctr"/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 Black" panose="020F0A02020204030203" pitchFamily="34" charset="-18"/>
                <a:ea typeface="+mn-ea"/>
                <a:cs typeface="+mn-cs"/>
              </a:rPr>
              <a:t>DOSTOSOWANIE SIĘ DO WPROWADZONEGO OZNAKOWANIA </a:t>
            </a:r>
          </a:p>
          <a:p>
            <a:pPr algn="ctr"/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 Black" panose="020F0A02020204030203" pitchFamily="34" charset="-18"/>
                <a:ea typeface="+mn-ea"/>
                <a:cs typeface="+mn-cs"/>
              </a:rPr>
              <a:t>ORAZ SYGNAŁÓW I POLECEŃ WYDAWANYCH PRZEZ SŁUŻBY PORZĄDKOWE</a:t>
            </a:r>
            <a:endParaRPr lang="pl-PL" sz="2600" dirty="0">
              <a:latin typeface="Lato Black" panose="020F0A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8494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E47CD6E-5DFD-4DBF-90D5-B4C5130DA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538098"/>
              </p:ext>
            </p:extLst>
          </p:nvPr>
        </p:nvGraphicFramePr>
        <p:xfrm>
          <a:off x="2059619" y="1640346"/>
          <a:ext cx="8133251" cy="3960436"/>
        </p:xfrm>
        <a:graphic>
          <a:graphicData uri="http://schemas.openxmlformats.org/drawingml/2006/table">
            <a:tbl>
              <a:tblPr firstRow="1" firstCol="1" bandRow="1"/>
              <a:tblGrid>
                <a:gridCol w="2710485">
                  <a:extLst>
                    <a:ext uri="{9D8B030D-6E8A-4147-A177-3AD203B41FA5}">
                      <a16:colId xmlns:a16="http://schemas.microsoft.com/office/drawing/2014/main" val="867623004"/>
                    </a:ext>
                  </a:extLst>
                </a:gridCol>
                <a:gridCol w="2711383">
                  <a:extLst>
                    <a:ext uri="{9D8B030D-6E8A-4147-A177-3AD203B41FA5}">
                      <a16:colId xmlns:a16="http://schemas.microsoft.com/office/drawing/2014/main" val="3987544101"/>
                    </a:ext>
                  </a:extLst>
                </a:gridCol>
                <a:gridCol w="2711383">
                  <a:extLst>
                    <a:ext uri="{9D8B030D-6E8A-4147-A177-3AD203B41FA5}">
                      <a16:colId xmlns:a16="http://schemas.microsoft.com/office/drawing/2014/main" val="2227898155"/>
                    </a:ext>
                  </a:extLst>
                </a:gridCol>
              </a:tblGrid>
              <a:tr h="543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Cmentarz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Ograniczenia w ruchu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Ograniczenia postoju                    (zakaz zatrzymywania się)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989905"/>
                  </a:ext>
                </a:extLst>
              </a:tr>
              <a:tr h="4271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Rakowicki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 28 X – 1 XI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28 X – 1 XI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09351"/>
                  </a:ext>
                </a:extLst>
              </a:tr>
              <a:tr h="4271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Prądnik Czerwony (</a:t>
                      </a:r>
                      <a:r>
                        <a:rPr lang="pl-PL" sz="1100" dirty="0" err="1">
                          <a:effectLst/>
                        </a:rPr>
                        <a:t>Batowicki</a:t>
                      </a:r>
                      <a:r>
                        <a:rPr lang="pl-PL" sz="1100" dirty="0">
                          <a:effectLst/>
                        </a:rPr>
                        <a:t>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 XI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28 X – 1 XI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090956"/>
                  </a:ext>
                </a:extLst>
              </a:tr>
              <a:tr h="4271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err="1">
                          <a:effectLst/>
                        </a:rPr>
                        <a:t>Grębałowski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 XI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28 X – 1 XI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2024"/>
                  </a:ext>
                </a:extLst>
              </a:tr>
              <a:tr h="4271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Podgórski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 XI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XI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205823"/>
                  </a:ext>
                </a:extLst>
              </a:tr>
              <a:tr h="4271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Salwator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 XI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28 X – 1 XI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037442"/>
                  </a:ext>
                </a:extLst>
              </a:tr>
              <a:tr h="4271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ul. Bieżanowska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 XI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 1 XI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616982"/>
                  </a:ext>
                </a:extLst>
              </a:tr>
              <a:tr h="4271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ul. Wspólna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 XI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-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835441"/>
                  </a:ext>
                </a:extLst>
              </a:tr>
              <a:tr h="4271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Pozostałe cmentarze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-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 XI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99966"/>
                  </a:ext>
                </a:extLst>
              </a:tr>
            </a:tbl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CBD396BD-BDBF-42EE-90E6-7F041FC2E07A}"/>
              </a:ext>
            </a:extLst>
          </p:cNvPr>
          <p:cNvSpPr txBox="1">
            <a:spLocks/>
          </p:cNvSpPr>
          <p:nvPr/>
        </p:nvSpPr>
        <p:spPr>
          <a:xfrm>
            <a:off x="2059619" y="328335"/>
            <a:ext cx="9765437" cy="736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3200" dirty="0">
                <a:solidFill>
                  <a:srgbClr val="0063AF"/>
                </a:solidFill>
                <a:latin typeface="Lato Black"/>
              </a:rPr>
              <a:t>TERMINY CZASOWYCH ZMIAN </a:t>
            </a:r>
            <a:br>
              <a:rPr lang="pl-PL" sz="3200" dirty="0">
                <a:solidFill>
                  <a:srgbClr val="0063AF"/>
                </a:solidFill>
                <a:latin typeface="Lato Black"/>
              </a:rPr>
            </a:br>
            <a:r>
              <a:rPr lang="pl-PL" sz="3200" dirty="0">
                <a:solidFill>
                  <a:srgbClr val="0063AF"/>
                </a:solidFill>
                <a:latin typeface="Lato Black"/>
              </a:rPr>
              <a:t>W ORGANIZACJI RUCHU</a:t>
            </a:r>
            <a:endParaRPr lang="pl-PL" sz="3200" dirty="0"/>
          </a:p>
        </p:txBody>
      </p:sp>
      <p:pic>
        <p:nvPicPr>
          <p:cNvPr id="1034" name="Picture 10" descr="13adb99bdbf83d6ed6722a8cf3df84f3">
            <a:extLst>
              <a:ext uri="{FF2B5EF4-FFF2-40B4-BE49-F238E27FC236}">
                <a16:creationId xmlns:a16="http://schemas.microsoft.com/office/drawing/2014/main" id="{F42602E7-EABA-4B1F-9367-04BA1AC54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2261" y="1741281"/>
            <a:ext cx="338238" cy="3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0a7fd8bd6711a56d42c3f8ff796ec15f">
            <a:extLst>
              <a:ext uri="{FF2B5EF4-FFF2-40B4-BE49-F238E27FC236}">
                <a16:creationId xmlns:a16="http://schemas.microsoft.com/office/drawing/2014/main" id="{71D7AF90-D47A-48A6-8905-4B2DED071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86" y="1741282"/>
            <a:ext cx="338237" cy="3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e2ac3cfc3ac80a98a1e53b729f81fa9">
            <a:extLst>
              <a:ext uri="{FF2B5EF4-FFF2-40B4-BE49-F238E27FC236}">
                <a16:creationId xmlns:a16="http://schemas.microsoft.com/office/drawing/2014/main" id="{4F3AF31E-99ED-456E-B1FF-857D6D47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142" y="1741281"/>
            <a:ext cx="338239" cy="33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9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2BD21B-3311-4DBA-80D9-2431F311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619" y="328335"/>
            <a:ext cx="9765437" cy="736600"/>
          </a:xfrm>
        </p:spPr>
        <p:txBody>
          <a:bodyPr/>
          <a:lstStyle/>
          <a:p>
            <a:r>
              <a:rPr kumimoji="0" lang="pl-PL" sz="3200" b="0" i="0" u="none" strike="noStrike" kern="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Lato Black"/>
                <a:cs typeface="Arial"/>
                <a:sym typeface="Arial"/>
              </a:rPr>
              <a:t>CMENTARZ RAKOWICKI</a:t>
            </a:r>
            <a:endParaRPr lang="pl-PL" sz="3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A4A9F4E-09B3-4F53-B4A2-58216018380E}"/>
              </a:ext>
            </a:extLst>
          </p:cNvPr>
          <p:cNvSpPr txBox="1"/>
          <p:nvPr/>
        </p:nvSpPr>
        <p:spPr>
          <a:xfrm>
            <a:off x="7427460" y="696635"/>
            <a:ext cx="4162719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Zmiany obowiązujące od  </a:t>
            </a:r>
            <a:r>
              <a:rPr lang="pl-PL" b="1" kern="1200" dirty="0">
                <a:solidFill>
                  <a:srgbClr val="006CB7"/>
                </a:solidFill>
                <a:latin typeface="Lato" panose="020F0502020204030203" pitchFamily="34" charset="-18"/>
              </a:rPr>
              <a:t>godz. 6.30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dnia 28 </a:t>
            </a:r>
            <a:r>
              <a:rPr lang="pl-PL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X   od 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do 1 XI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ulica Rakowicka - </a:t>
            </a:r>
            <a:r>
              <a:rPr lang="pl-PL" sz="1200" dirty="0">
                <a:solidFill>
                  <a:srgbClr val="0070C0"/>
                </a:solidFill>
                <a:latin typeface="Lato" panose="020F0502020204030203" pitchFamily="34" charset="-18"/>
              </a:rPr>
              <a:t>wyłączona z ruchu  na odcinku od </a:t>
            </a:r>
            <a:br>
              <a:rPr lang="pl-PL" sz="1200" dirty="0">
                <a:solidFill>
                  <a:srgbClr val="0070C0"/>
                </a:solidFill>
                <a:latin typeface="Lato" panose="020F0502020204030203" pitchFamily="34" charset="-18"/>
              </a:rPr>
            </a:br>
            <a:r>
              <a:rPr lang="pl-PL" sz="1200" dirty="0">
                <a:solidFill>
                  <a:srgbClr val="0070C0"/>
                </a:solidFill>
                <a:latin typeface="Lato" panose="020F0502020204030203" pitchFamily="34" charset="-18"/>
              </a:rPr>
              <a:t>ul. Olszańskiej  do ul. Grochowskiej</a:t>
            </a:r>
          </a:p>
          <a:p>
            <a:pPr algn="just">
              <a:buClrTx/>
              <a:defRPr/>
            </a:pPr>
            <a:endParaRPr lang="pl-PL" sz="1050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algn="just">
              <a:buClrTx/>
              <a:defRPr/>
            </a:pPr>
            <a:r>
              <a:rPr lang="pl-PL" altLang="pl-PL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Zmiany obowiązujące </a:t>
            </a:r>
            <a:r>
              <a:rPr lang="pl-PL" altLang="pl-PL" b="1" kern="1200" dirty="0">
                <a:solidFill>
                  <a:srgbClr val="006CB7"/>
                </a:solidFill>
                <a:latin typeface="Lato" panose="020F0502020204030203" pitchFamily="34" charset="-18"/>
              </a:rPr>
              <a:t>od godz. 23.30 </a:t>
            </a:r>
            <a:r>
              <a:rPr lang="pl-PL" altLang="pl-PL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 dnia 31 X   do 1 XI</a:t>
            </a:r>
          </a:p>
          <a:p>
            <a:pPr algn="just">
              <a:buClrTx/>
              <a:defRPr/>
            </a:pPr>
            <a:endParaRPr lang="pl-PL" altLang="pl-PL" sz="1200" b="1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marL="171450" lvl="0" indent="-171450" algn="just">
              <a:buClrTx/>
              <a:buFont typeface="Wingdings" panose="05000000000000000000" pitchFamily="2" charset="2"/>
              <a:buChar char="§"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</a:rPr>
              <a:t>ulice: Rakowicka</a:t>
            </a:r>
            <a:r>
              <a:rPr lang="pl-PL" sz="1200" dirty="0">
                <a:solidFill>
                  <a:srgbClr val="0070C0"/>
                </a:solidFill>
                <a:latin typeface="Lato" panose="020F0502020204030203" pitchFamily="34" charset="-18"/>
              </a:rPr>
              <a:t> (na odcinku od ul. Lubomirskiego  </a:t>
            </a:r>
            <a:br>
              <a:rPr lang="pl-PL" sz="1200" dirty="0">
                <a:solidFill>
                  <a:srgbClr val="0070C0"/>
                </a:solidFill>
                <a:latin typeface="Lato" panose="020F0502020204030203" pitchFamily="34" charset="-18"/>
              </a:rPr>
            </a:br>
            <a:r>
              <a:rPr lang="pl-PL" sz="1200" dirty="0">
                <a:solidFill>
                  <a:srgbClr val="0070C0"/>
                </a:solidFill>
                <a:latin typeface="Lato" panose="020F0502020204030203" pitchFamily="34" charset="-18"/>
              </a:rPr>
              <a:t>do ul. </a:t>
            </a:r>
            <a:r>
              <a:rPr lang="pl-PL" sz="1200" dirty="0" err="1">
                <a:solidFill>
                  <a:srgbClr val="0070C0"/>
                </a:solidFill>
                <a:latin typeface="Lato" panose="020F0502020204030203" pitchFamily="34" charset="-18"/>
              </a:rPr>
              <a:t>Prandoty</a:t>
            </a:r>
            <a:r>
              <a:rPr lang="pl-PL" sz="1200" dirty="0">
                <a:solidFill>
                  <a:srgbClr val="0070C0"/>
                </a:solidFill>
                <a:latin typeface="Lato" panose="020F0502020204030203" pitchFamily="34" charset="-18"/>
              </a:rPr>
              <a:t>) </a:t>
            </a:r>
            <a:r>
              <a:rPr lang="pl-PL" altLang="pl-PL" sz="1200" b="1" dirty="0">
                <a:solidFill>
                  <a:srgbClr val="0070C0"/>
                </a:solidFill>
                <a:latin typeface="Lato" panose="020F0502020204030203" pitchFamily="34" charset="-18"/>
              </a:rPr>
              <a:t>, Grochowska </a:t>
            </a:r>
            <a:r>
              <a:rPr lang="pl-PL" altLang="pl-PL" sz="1200" dirty="0">
                <a:solidFill>
                  <a:srgbClr val="0070C0"/>
                </a:solidFill>
                <a:latin typeface="Lato" panose="020F0502020204030203" pitchFamily="34" charset="-18"/>
              </a:rPr>
              <a:t>(na odcinku od                                     ul. Rakowickiej do ul. Beliny-Prażmowskiego)</a:t>
            </a:r>
            <a:r>
              <a:rPr lang="pl-PL" altLang="pl-PL" sz="1200" b="1" dirty="0">
                <a:solidFill>
                  <a:srgbClr val="0070C0"/>
                </a:solidFill>
                <a:latin typeface="Lato" panose="020F0502020204030203" pitchFamily="34" charset="-18"/>
              </a:rPr>
              <a:t> , </a:t>
            </a:r>
            <a:r>
              <a:rPr lang="pl-PL" altLang="pl-PL" sz="1200" b="1" dirty="0" err="1">
                <a:solidFill>
                  <a:srgbClr val="0070C0"/>
                </a:solidFill>
                <a:latin typeface="Lato" panose="020F0502020204030203" pitchFamily="34" charset="-18"/>
              </a:rPr>
              <a:t>Prandoty</a:t>
            </a:r>
            <a:r>
              <a:rPr lang="pl-PL" altLang="pl-PL" sz="1200" b="1" dirty="0">
                <a:solidFill>
                  <a:srgbClr val="0070C0"/>
                </a:solidFill>
                <a:latin typeface="Lato" panose="020F0502020204030203" pitchFamily="34" charset="-18"/>
              </a:rPr>
              <a:t>  -</a:t>
            </a:r>
            <a:r>
              <a:rPr lang="pl-PL" altLang="pl-PL" sz="1200" b="1" kern="1200" dirty="0">
                <a:solidFill>
                  <a:srgbClr val="006CB7"/>
                </a:solidFill>
                <a:latin typeface="Lato" panose="020F0502020204030203" pitchFamily="34" charset="-18"/>
              </a:rPr>
              <a:t> </a:t>
            </a:r>
            <a:r>
              <a:rPr lang="pl-PL" sz="1200" dirty="0">
                <a:solidFill>
                  <a:srgbClr val="0070C0"/>
                </a:solidFill>
                <a:latin typeface="Lato" panose="020F0502020204030203" pitchFamily="34" charset="-18"/>
              </a:rPr>
              <a:t>wyłączone z ruchu</a:t>
            </a:r>
            <a:endParaRPr lang="pl-PL" altLang="pl-PL" sz="1200" b="1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algn="just">
              <a:buClrTx/>
              <a:defRPr/>
            </a:pPr>
            <a:endParaRPr lang="pl-PL" altLang="pl-PL" sz="1200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marL="171450" indent="-171450" algn="just">
              <a:buClrTx/>
              <a:buFont typeface="Wingdings" panose="05000000000000000000" pitchFamily="2" charset="2"/>
              <a:buChar char="§"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</a:rPr>
              <a:t>ulica Olszańska - </a:t>
            </a:r>
            <a:r>
              <a:rPr lang="pl-PL" sz="1200" dirty="0">
                <a:solidFill>
                  <a:srgbClr val="0070C0"/>
                </a:solidFill>
                <a:latin typeface="Lato" panose="020F0502020204030203" pitchFamily="34" charset="-18"/>
              </a:rPr>
              <a:t>bez przejazdu w ul. Rakowicką</a:t>
            </a:r>
          </a:p>
          <a:p>
            <a:pPr algn="just">
              <a:buClrTx/>
              <a:defRPr/>
            </a:pPr>
            <a:endParaRPr lang="pl-PL" altLang="pl-PL" sz="1100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Parking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altLang="pl-PL" sz="6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Arial"/>
              <a:sym typeface="Arial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ulica Bolesława Chrobrego i aleja Beliny- Prażmowskiego – </a:t>
            </a:r>
            <a:r>
              <a:rPr kumimoji="0" lang="pl-PL" alt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cs typeface="Arial"/>
                <a:sym typeface="Arial"/>
              </a:rPr>
              <a:t>dopuszczone parkowanie zgodnie </a:t>
            </a:r>
            <a:br>
              <a:rPr kumimoji="0" lang="pl-PL" alt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cs typeface="Arial"/>
                <a:sym typeface="Arial"/>
              </a:rPr>
            </a:br>
            <a:r>
              <a:rPr kumimoji="0" lang="pl-PL" alt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cs typeface="Arial"/>
                <a:sym typeface="Arial"/>
              </a:rPr>
              <a:t>z istniejącym oznakowaniem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altLang="pl-PL" sz="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ato" panose="020F0502020204030203" pitchFamily="34" charset="-18"/>
              <a:cs typeface="Arial"/>
              <a:sym typeface="Arial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cs typeface="Arial"/>
                <a:sym typeface="Arial"/>
              </a:rPr>
              <a:t>1 XI  od godz. 6:30 - ul. Prandoty od strony                                            al. 29 Listopada </a:t>
            </a:r>
            <a:r>
              <a:rPr kumimoji="0" lang="pl-PL" alt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cs typeface="Arial"/>
                <a:sym typeface="Arial"/>
              </a:rPr>
              <a:t>parking dla osób niepełnosprawnych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A7142FF-AF8C-547C-3E4A-D59C09A3F1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6944" y="958649"/>
            <a:ext cx="7060516" cy="49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2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0E848E-92AB-44FC-9DD4-DC45E310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231" y="432253"/>
            <a:ext cx="9746020" cy="5817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/>
              <a:t>CMENTARZ PRĄDNIK CZERWONY (BATOWICKI)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400DE1E-1010-4574-81CF-86A07EBF1877}"/>
              </a:ext>
            </a:extLst>
          </p:cNvPr>
          <p:cNvSpPr txBox="1"/>
          <p:nvPr/>
        </p:nvSpPr>
        <p:spPr>
          <a:xfrm>
            <a:off x="8056765" y="1095670"/>
            <a:ext cx="36919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</a:rPr>
              <a:t>Zmiany obowiązujące od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godziny 6:30                         w dniu 1XI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6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ulica Reduta  - </a:t>
            </a: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</a:rPr>
              <a:t>wyłączona z ruchu kołowego      (na odcinku od ul. Powstańców do ul. Reduta Boczna)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600" kern="1200" dirty="0">
              <a:solidFill>
                <a:srgbClr val="006CB7"/>
              </a:solidFill>
              <a:latin typeface="Lato" panose="020F0502020204030203" pitchFamily="34" charset="-18"/>
              <a:ea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</a:rPr>
              <a:t>ulica Powstańców -</a:t>
            </a:r>
            <a:r>
              <a:rPr lang="pl-PL" altLang="pl-PL" sz="1200" dirty="0">
                <a:solidFill>
                  <a:srgbClr val="0070C0"/>
                </a:solidFill>
                <a:latin typeface="Lato" panose="020F0502020204030203" pitchFamily="34" charset="-18"/>
              </a:rPr>
              <a:t> wyłączona z ruchu na odcinku od ulicy Strzelców do ul. Piasta Kołodzieja</a:t>
            </a:r>
            <a:endParaRPr lang="pl-PL" b="1" kern="1200" dirty="0">
              <a:solidFill>
                <a:srgbClr val="006CB7"/>
              </a:solidFill>
              <a:latin typeface="Lato" panose="020F0502020204030203" pitchFamily="34" charset="-18"/>
              <a:ea typeface="+mn-ea"/>
            </a:endParaRPr>
          </a:p>
          <a:p>
            <a:pPr lvl="0" algn="just">
              <a:buClrTx/>
              <a:defRPr/>
            </a:pPr>
            <a:endParaRPr lang="pl-PL" sz="600" b="1" kern="1200" dirty="0">
              <a:solidFill>
                <a:srgbClr val="006CB7"/>
              </a:solidFill>
              <a:latin typeface="Lato" panose="020F0502020204030203" pitchFamily="34" charset="-18"/>
              <a:ea typeface="+mn-ea"/>
            </a:endParaRPr>
          </a:p>
          <a:p>
            <a:pPr marL="285750" lvl="0" indent="-285750" algn="just">
              <a:buClrTx/>
              <a:buFont typeface="Wingdings" panose="05000000000000000000" pitchFamily="2" charset="2"/>
              <a:buChar char="§"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</a:rPr>
              <a:t>ulica Strzelców - </a:t>
            </a:r>
            <a:r>
              <a:rPr lang="pl-PL" sz="1200" kern="1200" dirty="0">
                <a:solidFill>
                  <a:srgbClr val="0070C0"/>
                </a:solidFill>
                <a:latin typeface="Lato" panose="020F0502020204030203" pitchFamily="34" charset="-18"/>
              </a:rPr>
              <a:t>ruch ogólny dopuszczony od                   ul. Powstańców w kierunku Ronda Barei</a:t>
            </a:r>
          </a:p>
          <a:p>
            <a:pPr lvl="0" algn="just">
              <a:buClrTx/>
              <a:defRPr/>
            </a:pPr>
            <a:endParaRPr lang="pl-PL" sz="600" kern="1200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marL="285750" lvl="0" indent="-285750" algn="just">
              <a:buClrTx/>
              <a:buFont typeface="Wingdings" panose="05000000000000000000" pitchFamily="2" charset="2"/>
              <a:buChar char="§"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</a:rPr>
              <a:t>Al. 29 Listopada </a:t>
            </a:r>
            <a:r>
              <a:rPr lang="pl-PL" sz="1200" kern="1200" dirty="0">
                <a:solidFill>
                  <a:srgbClr val="0070C0"/>
                </a:solidFill>
                <a:latin typeface="Lato" panose="020F0502020204030203" pitchFamily="34" charset="-18"/>
              </a:rPr>
              <a:t>-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cs typeface="Arial"/>
                <a:sym typeface="Arial"/>
              </a:rPr>
              <a:t>zakaz skrętu w lewo od strony Warszawy w ul. Powstańców</a:t>
            </a:r>
          </a:p>
          <a:p>
            <a:pPr lvl="0" algn="just">
              <a:buClrTx/>
              <a:defRPr/>
            </a:pPr>
            <a:endParaRPr lang="pl-PL" sz="1100" kern="1200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lvl="0" algn="just">
              <a:buClrTx/>
              <a:defRPr/>
            </a:pPr>
            <a:endParaRPr lang="pl-PL" sz="1100" kern="1200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Parking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6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cs typeface="Arial"/>
                <a:sym typeface="Arial"/>
              </a:rPr>
              <a:t>ul. Rozrywka-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cs typeface="Arial"/>
                <a:sym typeface="Arial"/>
              </a:rPr>
              <a:t>dojazd przez ul. Powstańców                         i Strzelców. Wyjazd do ul. Strzelców                                            i ul. Bohomolca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ato" panose="020F0502020204030203" pitchFamily="34" charset="-18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cs typeface="Arial"/>
                <a:sym typeface="Arial"/>
              </a:rPr>
              <a:t>przy Kaplicy w Batowicach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cs typeface="Arial"/>
                <a:sym typeface="Arial"/>
              </a:rPr>
              <a:t>dla osób niepełnosprawnych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2BA1CD2-C074-4F9C-99B5-FF17B6D4BC62}"/>
              </a:ext>
            </a:extLst>
          </p:cNvPr>
          <p:cNvSpPr txBox="1"/>
          <p:nvPr/>
        </p:nvSpPr>
        <p:spPr>
          <a:xfrm>
            <a:off x="456893" y="6113342"/>
            <a:ext cx="9445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ZMIANY W ORGANIZACJI RUCHU OBOWIĄZUJĄ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OD GODZ. 6:30 </a:t>
            </a:r>
            <a:r>
              <a:rPr lang="pl-PL" sz="1200" b="1" kern="1200" dirty="0">
                <a:solidFill>
                  <a:srgbClr val="F79646">
                    <a:lumMod val="75000"/>
                  </a:srgbClr>
                </a:solidFill>
                <a:latin typeface="Lato" panose="020F0502020204030203" pitchFamily="34" charset="-18"/>
                <a:ea typeface="+mn-ea"/>
              </a:rPr>
              <a:t> W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 DNIU 1 LISTOPADA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BF7442-7F80-D51A-4B6D-B69F5D5E9F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2389" y="1095670"/>
            <a:ext cx="7693516" cy="48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3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DD950D-6AAE-4A8D-82E0-32A5C6D7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196" y="367889"/>
            <a:ext cx="5524358" cy="736600"/>
          </a:xfrm>
        </p:spPr>
        <p:txBody>
          <a:bodyPr/>
          <a:lstStyle/>
          <a:p>
            <a:r>
              <a:rPr kumimoji="0" lang="pl-PL" sz="3200" b="0" i="0" u="none" strike="noStrike" kern="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Lato Black"/>
                <a:sym typeface="Lato Black"/>
              </a:rPr>
              <a:t>CMENTARZ GRĘBAŁOWSKI</a:t>
            </a:r>
            <a:endParaRPr lang="pl-PL" sz="3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927863F-38D8-4F33-8831-DEC00EE16C5F}"/>
              </a:ext>
            </a:extLst>
          </p:cNvPr>
          <p:cNvSpPr txBox="1"/>
          <p:nvPr/>
        </p:nvSpPr>
        <p:spPr>
          <a:xfrm>
            <a:off x="456893" y="6113342"/>
            <a:ext cx="9445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ZMIANY W ORGANIZACJI RUCHU OBOWIĄZUJĄ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OD GODZ. 6.30 W DNIU 1 LISTOPADA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4E9E314-9C11-4C8F-A13A-1958A5A4744C}"/>
              </a:ext>
            </a:extLst>
          </p:cNvPr>
          <p:cNvSpPr txBox="1"/>
          <p:nvPr/>
        </p:nvSpPr>
        <p:spPr>
          <a:xfrm>
            <a:off x="7360023" y="888647"/>
            <a:ext cx="437063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Zmiany obowiązujące od godziny 6:30 w dniu 1 XI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6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Arial"/>
              <a:sym typeface="Arial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ulica Kocmyrzowska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ruch jednokierunkowy na odcinku od ul. Darwina do                           ul. Architektów wraz z wprowadzeniem pasa dla autobusów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do godz. 20:00 wyznaczone parkowanie równoległe jednostronne na odcinku pomiędzy ul. Darwina,                                         a ul. Architektów, po przeciwnej stronie zakaz zatrzymywania się</a:t>
            </a:r>
            <a:endParaRPr lang="pl-PL" sz="1200" b="1" kern="1200" dirty="0">
              <a:solidFill>
                <a:srgbClr val="006CB7"/>
              </a:solidFill>
              <a:latin typeface="Lato" panose="020F0502020204030203" pitchFamily="34" charset="-18"/>
            </a:endParaRPr>
          </a:p>
          <a:p>
            <a:pPr marL="171450" indent="-171450" algn="just">
              <a:buClrTx/>
              <a:buFont typeface="Wingdings" panose="05000000000000000000" pitchFamily="2" charset="2"/>
              <a:buChar char="§"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</a:rPr>
              <a:t>ulica Architektów - </a:t>
            </a: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</a:rPr>
              <a:t>ruch jednokierunkowy od                                         ul. Kocmyrzowskiej do ul. Poległych w Krzesławicach</a:t>
            </a:r>
            <a:endParaRPr lang="pl-PL" sz="600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marL="171450" indent="-171450" algn="just">
              <a:buClrTx/>
              <a:buFont typeface="Wingdings" panose="05000000000000000000" pitchFamily="2" charset="2"/>
              <a:buChar char="§"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ulica Poległych w Krzesławicach:</a:t>
            </a:r>
          </a:p>
          <a:p>
            <a:pPr marL="171450" lvl="0" indent="-171450" algn="just">
              <a:buClrTx/>
              <a:buFont typeface="Wingdings" panose="05000000000000000000" pitchFamily="2" charset="2"/>
              <a:buChar char="Ø"/>
              <a:defRPr/>
            </a:pP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</a:rPr>
              <a:t>ruch jednokierunkowy </a:t>
            </a: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od  drogi wewnętrznej na wysokości budynku Osiedle Na Stoku 35 do ul. Kocmyrzowskiej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do godz. 20:00 pomiędzy ul. Zielony Jar, a ul. Kocmyrzowską po lewej stronie wyznaczone parkowanie skośne</a:t>
            </a:r>
            <a:endParaRPr lang="pl-PL" sz="600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ulica Darwina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wyłączona z ruchu na odcinku od ul. Kocmyrzowskiej do                     ul. Blokowej </a:t>
            </a:r>
            <a:endParaRPr lang="pl-PL" sz="600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ulica Blokowa: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zakaz wjazdu od ul. Łowińskiego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100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Parking</a:t>
            </a:r>
            <a:endParaRPr lang="pl-PL" sz="600" b="1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dla uprawnionych, wyznaczony przed bramą główną i boczną cmentarza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dojazd do parkingu od ul. Kocmyrzowskiej i od strony                         ul. Blokowej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wyjazd z parkingu tylko w kierunku ul. Blokowej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96D2994-21FA-ADEC-D566-F603DFA4A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" r="19200"/>
          <a:stretch/>
        </p:blipFill>
        <p:spPr>
          <a:xfrm>
            <a:off x="540047" y="1104489"/>
            <a:ext cx="6622753" cy="49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9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3B8A48-6787-4048-BDBC-4EB9CCB69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441" y="363984"/>
            <a:ext cx="9779493" cy="719092"/>
          </a:xfrm>
        </p:spPr>
        <p:txBody>
          <a:bodyPr/>
          <a:lstStyle/>
          <a:p>
            <a:r>
              <a:rPr kumimoji="0" lang="pl-PL" sz="3200" b="0" i="0" u="none" strike="noStrike" kern="0" cap="none" spc="0" normalizeH="0" baseline="0" noProof="0" dirty="0">
                <a:ln>
                  <a:noFill/>
                </a:ln>
                <a:solidFill>
                  <a:srgbClr val="0063AF"/>
                </a:solidFill>
                <a:effectLst/>
                <a:uLnTx/>
                <a:uFillTx/>
                <a:latin typeface="Lato Black"/>
                <a:sym typeface="Lato Black"/>
              </a:rPr>
              <a:t>CMENTARZ PODGÓRSKI</a:t>
            </a:r>
            <a:endParaRPr lang="pl-PL" sz="3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0731D79-0E78-43C4-B9E0-E6F0FF992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64" y="1083076"/>
            <a:ext cx="7718769" cy="491485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B3F5D1-BC03-4B86-A987-E29074FA0866}"/>
              </a:ext>
            </a:extLst>
          </p:cNvPr>
          <p:cNvSpPr txBox="1"/>
          <p:nvPr/>
        </p:nvSpPr>
        <p:spPr>
          <a:xfrm>
            <a:off x="8149701" y="2095937"/>
            <a:ext cx="340580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Zmiany w organizacji ruchu obowiązujące od godz. 6:30 w dniu 1 XI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u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lice Ludowa i Wapienna - </a:t>
            </a:r>
            <a:r>
              <a:rPr kumimoji="0" lang="pl-PL" sz="1200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wyłączone z ruchu</a:t>
            </a:r>
            <a:endParaRPr lang="pl-PL" sz="1200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60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ulica </a:t>
            </a:r>
            <a:r>
              <a:rPr lang="pl-PL" sz="1200" b="1" kern="1200" dirty="0" err="1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Swoszowicka</a:t>
            </a: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 - wprowadzony ruch jednokierunkowy (wjazd od ul. Kamieńskiego) z dopuszczonym </a:t>
            </a:r>
            <a:r>
              <a:rPr lang="pl-PL" sz="1200" kern="1200" dirty="0" err="1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kontraruchem</a:t>
            </a: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 rowerowym;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000" b="1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000" b="1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Parking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6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ul</a:t>
            </a:r>
            <a:r>
              <a:rPr lang="pl-PL" sz="1200" b="1" kern="1200" dirty="0" err="1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ica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 Wielicka - </a:t>
            </a:r>
            <a:r>
              <a:rPr kumimoji="0" lang="pl-PL" sz="1200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pod Urzędem Miasta Krakowa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BD7D692-1C8B-4318-A0A4-419200FF5737}"/>
              </a:ext>
            </a:extLst>
          </p:cNvPr>
          <p:cNvSpPr txBox="1"/>
          <p:nvPr/>
        </p:nvSpPr>
        <p:spPr>
          <a:xfrm>
            <a:off x="456893" y="6113342"/>
            <a:ext cx="9445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ZMIANY W ORGANIZACJI RUCHU OBOWIĄZUJĄ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OD GODZ. 6:30 W DNIU 1 LISTOPADA</a:t>
            </a:r>
          </a:p>
        </p:txBody>
      </p:sp>
    </p:spTree>
    <p:extLst>
      <p:ext uri="{BB962C8B-B14F-4D97-AF65-F5344CB8AC3E}">
        <p14:creationId xmlns:p14="http://schemas.microsoft.com/office/powerpoint/2010/main" val="282189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D493E7-DFBD-404C-98D7-7E43FA652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318" y="337212"/>
            <a:ext cx="9815004" cy="736600"/>
          </a:xfrm>
        </p:spPr>
        <p:txBody>
          <a:bodyPr/>
          <a:lstStyle/>
          <a:p>
            <a:r>
              <a:rPr lang="pl-PL" sz="3200" dirty="0"/>
              <a:t>CMENTARZ NA SALWATORZE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84C5660-1570-4E07-A774-0C76997769E0}"/>
              </a:ext>
            </a:extLst>
          </p:cNvPr>
          <p:cNvSpPr txBox="1"/>
          <p:nvPr/>
        </p:nvSpPr>
        <p:spPr>
          <a:xfrm>
            <a:off x="8201010" y="2270137"/>
            <a:ext cx="3534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Zmiany w organizacji ruchu obowiązujące od godz. 6:30 w dniu 1 XI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000" b="1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ulica św. Bronisławy  </a:t>
            </a: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- wyłączona z ruchu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600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ulica Malczewskiego </a:t>
            </a: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-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 wyłączona z ruchu</a:t>
            </a: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200" b="1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68EA0A4-CEDA-4D5F-9F74-59E6B3BDC81B}"/>
              </a:ext>
            </a:extLst>
          </p:cNvPr>
          <p:cNvSpPr txBox="1"/>
          <p:nvPr/>
        </p:nvSpPr>
        <p:spPr>
          <a:xfrm>
            <a:off x="456893" y="6113342"/>
            <a:ext cx="9445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ZMIANY W ORGANIZACJI RUCHU OBOWIĄZUJĄ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OD GODZ. 6:30 W DNIU 1 LISTOPADA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E823CAE-122C-F638-6267-90C15E43F0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1" r="15918" b="-1081"/>
          <a:stretch/>
        </p:blipFill>
        <p:spPr>
          <a:xfrm>
            <a:off x="456893" y="1276476"/>
            <a:ext cx="7435177" cy="44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144A72-7DA7-4BD4-B874-9D940ED1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253" y="394794"/>
            <a:ext cx="9311936" cy="736600"/>
          </a:xfrm>
        </p:spPr>
        <p:txBody>
          <a:bodyPr/>
          <a:lstStyle/>
          <a:p>
            <a:r>
              <a:rPr lang="pl-PL" sz="3200" dirty="0"/>
              <a:t>CMENTARZ PRZY UL. BIEŻANOWSKIEJ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7F9518E-7041-41D4-9FC9-34250B5B8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33" y="1790793"/>
            <a:ext cx="7361426" cy="332805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009A248-7F15-4323-B8B9-586ADF1010EF}"/>
              </a:ext>
            </a:extLst>
          </p:cNvPr>
          <p:cNvSpPr txBox="1"/>
          <p:nvPr/>
        </p:nvSpPr>
        <p:spPr>
          <a:xfrm>
            <a:off x="456893" y="6113342"/>
            <a:ext cx="9445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ZMIANY W ORGANIZACJI RUCHU OBOWIĄZUJĄ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OD GODZ. 6:30 W DNIU  1 LISTOPADA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7472B7B-2E32-4859-9D14-31F8870949AD}"/>
              </a:ext>
            </a:extLst>
          </p:cNvPr>
          <p:cNvSpPr txBox="1"/>
          <p:nvPr/>
        </p:nvSpPr>
        <p:spPr>
          <a:xfrm>
            <a:off x="7997267" y="2357306"/>
            <a:ext cx="362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Zmiany w organizacji ruchu obowiązujące od godz. 6:30 w dniu 1 XI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000" b="1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ulica </a:t>
            </a:r>
            <a:r>
              <a:rPr lang="pl-PL" sz="1200" b="1" kern="1200" dirty="0" err="1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Podmiłów</a:t>
            </a: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- </a:t>
            </a: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wprowadzenie jednego kierunku ruchu od ul. Bieżanowskiej w kierunku ul. Młodzieży;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600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ulica Młodzieży- </a:t>
            </a: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wprowadzenie jednego kierunki ruchu od ul. </a:t>
            </a:r>
            <a:r>
              <a:rPr lang="pl-PL" sz="1200" kern="1200" dirty="0" err="1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Podmiłów</a:t>
            </a: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 w kierunku                  ul. Bieżanowskiej </a:t>
            </a:r>
          </a:p>
        </p:txBody>
      </p:sp>
    </p:spTree>
    <p:extLst>
      <p:ext uri="{BB962C8B-B14F-4D97-AF65-F5344CB8AC3E}">
        <p14:creationId xmlns:p14="http://schemas.microsoft.com/office/powerpoint/2010/main" val="278696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4E324A-A429-4220-9949-22B07EFA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496" y="383665"/>
            <a:ext cx="9258670" cy="736600"/>
          </a:xfrm>
        </p:spPr>
        <p:txBody>
          <a:bodyPr/>
          <a:lstStyle/>
          <a:p>
            <a:r>
              <a:rPr lang="pl-PL" sz="3200" dirty="0"/>
              <a:t>CMENTARZ PRZY UL. WSPÓLNEJ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3123FD0-5F78-4066-B0EB-DE602D2A4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19" y="1525694"/>
            <a:ext cx="7657240" cy="418221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819BC5C-9477-4DD4-89A3-DDF6A1FEA612}"/>
              </a:ext>
            </a:extLst>
          </p:cNvPr>
          <p:cNvSpPr txBox="1"/>
          <p:nvPr/>
        </p:nvSpPr>
        <p:spPr>
          <a:xfrm>
            <a:off x="8397405" y="1337427"/>
            <a:ext cx="33553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Zmiany organizacji ruchu obowiązujące od godz. 6:30 w dniu 1 XI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000" b="1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u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lica Wspólna </a:t>
            </a:r>
            <a:r>
              <a:rPr kumimoji="0" lang="pl-PL" sz="1200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wyłączona z ruchu na odcinku od ul. Klonowica do ul. Dobczyckiej wraz                     z ulicami przyległymi (ul. Andrychowska, Sempołowska, Podgwiezdna, Monterska)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Parking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600" kern="1200" dirty="0">
              <a:solidFill>
                <a:srgbClr val="006CB7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200" b="1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ulica Dobczycka </a:t>
            </a:r>
            <a:r>
              <a:rPr lang="pl-PL" sz="1200" kern="1200" dirty="0">
                <a:solidFill>
                  <a:srgbClr val="006CB7"/>
                </a:solidFill>
                <a:latin typeface="Lato" panose="020F0502020204030203" pitchFamily="34" charset="-18"/>
                <a:ea typeface="+mn-ea"/>
                <a:cs typeface="+mn-cs"/>
              </a:rPr>
              <a:t>(od ul. Przekątnej) –ogólnodostępny </a:t>
            </a:r>
            <a:endParaRPr kumimoji="0" lang="pl-PL" sz="120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EB6CB25-1231-40DC-B4A2-C04695B0FE35}"/>
              </a:ext>
            </a:extLst>
          </p:cNvPr>
          <p:cNvSpPr txBox="1"/>
          <p:nvPr/>
        </p:nvSpPr>
        <p:spPr>
          <a:xfrm>
            <a:off x="456893" y="6113342"/>
            <a:ext cx="9445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ZMIANY W ORGANIZACJI RUCHU OBOWIĄZUJĄ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/>
                <a:sym typeface="Arial"/>
              </a:rPr>
              <a:t>OD GODZ. 6.30 W DNIU 1 LISTOPADA</a:t>
            </a:r>
          </a:p>
        </p:txBody>
      </p:sp>
    </p:spTree>
    <p:extLst>
      <p:ext uri="{BB962C8B-B14F-4D97-AF65-F5344CB8AC3E}">
        <p14:creationId xmlns:p14="http://schemas.microsoft.com/office/powerpoint/2010/main" val="55863455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6069</TotalTime>
  <Words>1342</Words>
  <Application>Microsoft Office PowerPoint</Application>
  <PresentationFormat>Panoramiczny</PresentationFormat>
  <Paragraphs>170</Paragraphs>
  <Slides>13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Times New Roman</vt:lpstr>
      <vt:lpstr>Wingdings</vt:lpstr>
      <vt:lpstr>Lato</vt:lpstr>
      <vt:lpstr>Lato Black</vt:lpstr>
      <vt:lpstr>Calibri</vt:lpstr>
      <vt:lpstr>Arial</vt:lpstr>
      <vt:lpstr>Motyw pakietu Office</vt:lpstr>
      <vt:lpstr>Prezentacja programu PowerPoint</vt:lpstr>
      <vt:lpstr>Prezentacja programu PowerPoint</vt:lpstr>
      <vt:lpstr>CMENTARZ RAKOWICKI</vt:lpstr>
      <vt:lpstr>CMENTARZ PRĄDNIK CZERWONY (BATOWICKI)</vt:lpstr>
      <vt:lpstr>CMENTARZ GRĘBAŁOWSKI</vt:lpstr>
      <vt:lpstr>CMENTARZ PODGÓRSKI</vt:lpstr>
      <vt:lpstr>CMENTARZ NA SALWATORZE</vt:lpstr>
      <vt:lpstr>CMENTARZ PRZY UL. BIEŻANOWSKIEJ</vt:lpstr>
      <vt:lpstr>CMENTARZ PRZY UL. WSPÓLNEJ</vt:lpstr>
      <vt:lpstr>POZOSTAŁE CMENTARZE</vt:lpstr>
      <vt:lpstr>ZMIANY W SYGNALIZACJI ŚWIETLNEJ</vt:lpstr>
      <vt:lpstr>ZMIANY W SYGNALIZACJI ŚWIETLNEJ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Zmiany w organizacji ruchu w czasie pandemii marzec - październik 2020</dc:title>
  <dc:creator>Robert Balcerzyk</dc:creator>
  <cp:lastModifiedBy>Dwornik Izabela</cp:lastModifiedBy>
  <cp:revision>220</cp:revision>
  <cp:lastPrinted>2023-10-19T10:38:43Z</cp:lastPrinted>
  <dcterms:created xsi:type="dcterms:W3CDTF">2017-05-26T08:53:19Z</dcterms:created>
  <dcterms:modified xsi:type="dcterms:W3CDTF">2023-10-20T08:20:09Z</dcterms:modified>
</cp:coreProperties>
</file>